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265" r:id="rId12"/>
    <p:sldId id="266" r:id="rId13"/>
    <p:sldId id="333" r:id="rId14"/>
    <p:sldId id="268" r:id="rId15"/>
    <p:sldId id="269" r:id="rId16"/>
    <p:sldId id="270" r:id="rId17"/>
    <p:sldId id="271" r:id="rId18"/>
    <p:sldId id="272" r:id="rId19"/>
    <p:sldId id="273" r:id="rId20"/>
    <p:sldId id="274" r:id="rId21"/>
    <p:sldId id="275" r:id="rId22"/>
    <p:sldId id="277" r:id="rId23"/>
    <p:sldId id="279" r:id="rId24"/>
    <p:sldId id="281" r:id="rId25"/>
    <p:sldId id="282" r:id="rId26"/>
    <p:sldId id="326" r:id="rId27"/>
    <p:sldId id="305" r:id="rId28"/>
    <p:sldId id="283" r:id="rId29"/>
    <p:sldId id="304" r:id="rId30"/>
    <p:sldId id="306" r:id="rId31"/>
    <p:sldId id="284" r:id="rId32"/>
    <p:sldId id="307" r:id="rId33"/>
    <p:sldId id="309" r:id="rId34"/>
    <p:sldId id="311" r:id="rId35"/>
    <p:sldId id="312" r:id="rId36"/>
    <p:sldId id="313" r:id="rId37"/>
    <p:sldId id="288" r:id="rId38"/>
    <p:sldId id="328" r:id="rId39"/>
    <p:sldId id="330" r:id="rId40"/>
    <p:sldId id="329" r:id="rId41"/>
    <p:sldId id="327" r:id="rId42"/>
    <p:sldId id="291" r:id="rId43"/>
    <p:sldId id="315" r:id="rId44"/>
    <p:sldId id="292" r:id="rId45"/>
    <p:sldId id="335" r:id="rId46"/>
    <p:sldId id="293" r:id="rId47"/>
    <p:sldId id="294" r:id="rId48"/>
    <p:sldId id="334" r:id="rId49"/>
    <p:sldId id="295" r:id="rId50"/>
    <p:sldId id="322" r:id="rId51"/>
    <p:sldId id="321" r:id="rId52"/>
    <p:sldId id="331" r:id="rId53"/>
    <p:sldId id="296" r:id="rId54"/>
    <p:sldId id="318" r:id="rId55"/>
    <p:sldId id="319" r:id="rId56"/>
    <p:sldId id="320" r:id="rId57"/>
    <p:sldId id="325" r:id="rId58"/>
    <p:sldId id="323" r:id="rId59"/>
    <p:sldId id="301" r:id="rId60"/>
    <p:sldId id="302" r:id="rId61"/>
    <p:sldId id="324" r:id="rId62"/>
  </p:sldIdLst>
  <p:sldSz cx="9144000" cy="5143500" type="screen16x9"/>
  <p:notesSz cx="6858000" cy="9144000"/>
  <p:embeddedFontLst>
    <p:embeddedFont>
      <p:font typeface="Proxima Nova" panose="02000506030000020004" pitchFamily="2" charset="0"/>
      <p:regular r:id="rId64"/>
      <p:bold r:id="rId65"/>
      <p:italic r:id="rId66"/>
      <p:boldItalic r:id="rId67"/>
    </p:embeddedFont>
    <p:embeddedFont>
      <p:font typeface="Roboto"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60"/>
    <p:restoredTop sz="74161"/>
  </p:normalViewPr>
  <p:slideViewPr>
    <p:cSldViewPr snapToGrid="0">
      <p:cViewPr varScale="1">
        <p:scale>
          <a:sx n="99" d="100"/>
          <a:sy n="99" d="100"/>
        </p:scale>
        <p:origin x="88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3.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ea787ab0a3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ea787ab0a3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everyone! My name is Khuyen, and I’m excited to present our paper titled ‘Five’ is the number of bunnies and hats: Children’s understanding of cardinal extension and exact number.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eab0051618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eab0051618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Understanding both of these principles forms the understanding of ‘cardinal extension’ – the understanding that you use when you, for example, count the number of hats to determine the number of bunnies.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eab0051618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eab005161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Now this is a lighthearted example about bunnies and hats, but understanding cardinal extension integrates both non-linguistic reasoning about exact equality between sets, and linguistic knowledge of how number words encode exact cardinalities.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eab0051618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eab005161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allows numerate adults to reason about exact number, such as lighting the correct number of candles for a loved one’s birthday, setting out enough chairs for a meeting, or determining if you have an appropriate sample size after a power analysis.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how do children acquire an understanding of cardinal extension? One way to frame this question is to look at children’s developing understanding of number words and counting.</a:t>
            </a:r>
          </a:p>
        </p:txBody>
      </p:sp>
    </p:spTree>
    <p:extLst>
      <p:ext uri="{BB962C8B-B14F-4D97-AF65-F5344CB8AC3E}">
        <p14:creationId xmlns:p14="http://schemas.microsoft.com/office/powerpoint/2010/main" val="3956600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ea787ab0a3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ea787ab0a3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Children’s understanding of numbers and counting follow a well-established trajectory.</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ea787ab0a3_0_1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ea787ab0a3_0_1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Firstly, children as young as 2 years old can recite the count list as a rote procedure, without understanding the meaning of numbers. When asked to construct a set of numbers they ‘know’, they might grab a bunch of items, like this.</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a787ab0a3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ea787ab0a3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ea787ab0a3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ea787ab0a3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about 2.5-4 years old, children learn the meaning of number words in a piecemeal fashion. They understand a subset meaning of numbers, hence they are called subset knowers. For example, they might know the meaning of ‘one’ and can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ea787ab0a3_0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ea787ab0a3_0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Make sets of one items, but do not know the meanings of two and three.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ea787ab0a3_0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ea787ab0a3_0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children learn the meaning of two</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ea787ab0a3_0_1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ea787ab0a3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of three.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ea787ab0a3_0_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ea787ab0a3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begin I want to walk you through a quick game. In this game, I’ll show you an image for a few seconds. Afterwards, the image will disappear, and I’ll ask you a question. Here is the first image.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ea787ab0a3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ea787ab0a3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about 4 years old, children seem to discover that they can use counting to construct sets of any number words they know. At this point, they are called cardinal principle knowers.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ea787ab0a3_0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ea787ab0a3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where in this timeline do children understand cardinal extension?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ea787ab0a3_0_1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ea787ab0a3_0_1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One possibility is that this arises when the first number words are acquired. Perhaps just learning the first few number words is sufficient to support an inference that all number words denote exact </a:t>
            </a:r>
            <a:r>
              <a:rPr lang="en-US" dirty="0" err="1"/>
              <a:t>numerosities</a:t>
            </a:r>
            <a:r>
              <a:rPr lang="en-US" dirty="0"/>
              <a:t>, and therefore only sets with the same number of items should receive the same labels. </a:t>
            </a:r>
            <a:endParaRPr lang="en-US" dirty="0">
              <a:effectLst/>
              <a:latin typeface="Helvetica" pitchFamily="2" charset="0"/>
            </a:endParaRP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ea787ab0a3_0_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ea787ab0a3_0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Alternatively, understanding of cardinal extension might come at or after learning the CP. Perhaps learning the CP reflects an understanding that counting establishes a 1-1 correspondence between labels and counted objects. Therefore, only sets of objects in 1-1 correspondence would receive the same number label. Additionally, while there are previous results showing that CP-knowers are better than subset-knowers at tests of cardinal extension, CP-knowers rarely perform at ceiling at these tasks, opening up the possibility that learning the CP is not sufficient to understand cardinal extension.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ea787ab0a3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ea787ab0a3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our first study aims to target the question of when children understand cardinal extension</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ea787ab0a3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ea787ab0a3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tested 82 English-speaking children from 2-5 </a:t>
            </a:r>
            <a:r>
              <a:rPr lang="en-US" dirty="0" err="1"/>
              <a:t>yos</a:t>
            </a:r>
            <a:endParaRPr lang="en-US" dirty="0"/>
          </a:p>
          <a:p>
            <a:pPr marL="0" lvl="0" indent="0" algn="l" rtl="0">
              <a:spcBef>
                <a:spcPts val="0"/>
              </a:spcBef>
              <a:spcAft>
                <a:spcPts val="0"/>
              </a:spcAft>
              <a:buNone/>
            </a:pPr>
            <a:r>
              <a:rPr lang="en-US" dirty="0"/>
              <a:t>These children receive a Give-a-Number task, </a:t>
            </a:r>
          </a:p>
          <a:p>
            <a:pPr marL="0" lvl="0" indent="0" algn="l" rtl="0">
              <a:spcBef>
                <a:spcPts val="0"/>
              </a:spcBef>
              <a:spcAft>
                <a:spcPts val="0"/>
              </a:spcAft>
              <a:buNone/>
            </a:pPr>
            <a:r>
              <a:rPr lang="en-US" dirty="0"/>
              <a:t>And we categorized them into 38 subset knowers, who can only construct sets of up to 4</a:t>
            </a:r>
          </a:p>
          <a:p>
            <a:pPr marL="0" lvl="0" indent="0" algn="l" rtl="0">
              <a:spcBef>
                <a:spcPts val="0"/>
              </a:spcBef>
              <a:spcAft>
                <a:spcPts val="0"/>
              </a:spcAft>
              <a:buNone/>
            </a:pPr>
            <a:r>
              <a:rPr lang="en-US" dirty="0"/>
              <a:t>And 44 CP knowers, who can only construct sets of 5 or 6.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are also given a Highest Count task that measures how high they can count. As a spoiler, this was not significant for any analysis, so I won’t be describing this in-depth.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50654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ea787ab0a3_0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ea787ab0a3_0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they complete a cardinal extension task. In this study, they see 2 sets of animals. Each group of animals carry a different item: the bunnies have blue hats and the lions have red hats.</a:t>
            </a:r>
            <a:endParaRPr dirty="0"/>
          </a:p>
        </p:txBody>
      </p:sp>
    </p:spTree>
    <p:extLst>
      <p:ext uri="{BB962C8B-B14F-4D97-AF65-F5344CB8AC3E}">
        <p14:creationId xmlns:p14="http://schemas.microsoft.com/office/powerpoint/2010/main" val="2054619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ea787ab0a3_0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ea787ab0a3_0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bunnies and lions put the items down, then they go into the school. After that, the child is asked “How many bunnies are in the school.” </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ea787ab0a3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ea787ab0a3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a quick schematic of what the trials look like. We know that we can count the blue hats to tell the number of bunnies. </a:t>
            </a:r>
          </a:p>
          <a:p>
            <a:pPr marL="0" lvl="0" indent="0" algn="l" rtl="0">
              <a:spcBef>
                <a:spcPts val="0"/>
              </a:spcBef>
              <a:spcAft>
                <a:spcPts val="0"/>
              </a:spcAft>
              <a:buNone/>
            </a:pPr>
            <a:r>
              <a:rPr lang="en-US" dirty="0"/>
              <a:t>There are 2 dependent variables that we care about…</a:t>
            </a:r>
          </a:p>
          <a:p>
            <a:pPr marL="0" lvl="0" indent="0" algn="l" rtl="0">
              <a:spcBef>
                <a:spcPts val="0"/>
              </a:spcBef>
              <a:spcAft>
                <a:spcPts val="0"/>
              </a:spcAft>
              <a:buNone/>
            </a:pPr>
            <a:r>
              <a:rPr lang="en-US" dirty="0"/>
              <a:t>Each participant sees 6 trials</a:t>
            </a:r>
          </a:p>
          <a:p>
            <a:pPr marL="0" lvl="0" indent="0" algn="l" rtl="0">
              <a:spcBef>
                <a:spcPts val="0"/>
              </a:spcBef>
              <a:spcAft>
                <a:spcPts val="0"/>
              </a:spcAft>
              <a:buNone/>
            </a:pPr>
            <a:r>
              <a:rPr lang="en-US" dirty="0"/>
              <a:t>Analysis: regression…</a:t>
            </a:r>
            <a:endParaRPr dirty="0"/>
          </a:p>
        </p:txBody>
      </p:sp>
    </p:spTree>
    <p:extLst>
      <p:ext uri="{BB962C8B-B14F-4D97-AF65-F5344CB8AC3E}">
        <p14:creationId xmlns:p14="http://schemas.microsoft.com/office/powerpoint/2010/main" val="3046324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ea787ab0a3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ea787ab0a3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I’ll first present results regarding whether kids choose the correct set.</a:t>
            </a:r>
            <a:endParaRPr dirty="0"/>
          </a:p>
        </p:txBody>
      </p:sp>
    </p:spTree>
    <p:extLst>
      <p:ext uri="{BB962C8B-B14F-4D97-AF65-F5344CB8AC3E}">
        <p14:creationId xmlns:p14="http://schemas.microsoft.com/office/powerpoint/2010/main" val="3870973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a787ab0a3_0_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ea787ab0a3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[wait 3s]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ea787ab0a3_0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ea787ab0a3_0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y-axis</a:t>
            </a:r>
          </a:p>
          <a:p>
            <a:pPr marL="0" lvl="0" indent="0" algn="l" rtl="0">
              <a:spcBef>
                <a:spcPts val="0"/>
              </a:spcBef>
              <a:spcAft>
                <a:spcPts val="0"/>
              </a:spcAft>
              <a:buNone/>
            </a:pPr>
            <a:r>
              <a:rPr lang="en-US" dirty="0"/>
              <a:t>The x-axis</a:t>
            </a:r>
          </a:p>
          <a:p>
            <a:pPr marL="0" lvl="0" indent="0" algn="l" rtl="0">
              <a:spcBef>
                <a:spcPts val="0"/>
              </a:spcBef>
              <a:spcAft>
                <a:spcPts val="0"/>
              </a:spcAft>
              <a:buNone/>
            </a:pPr>
            <a:r>
              <a:rPr lang="en-US" dirty="0"/>
              <a:t>Small sets vs large sets.</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ea787ab0a3_0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ea787ab0a3_0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What we found was that subset knowers were at chance, </a:t>
            </a:r>
            <a:endParaRPr lang="en-US" dirty="0"/>
          </a:p>
        </p:txBody>
      </p:sp>
    </p:spTree>
    <p:extLst>
      <p:ext uri="{BB962C8B-B14F-4D97-AF65-F5344CB8AC3E}">
        <p14:creationId xmlns:p14="http://schemas.microsoft.com/office/powerpoint/2010/main" val="465564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ea787ab0a3_0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ea787ab0a3_0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solidFill>
                  <a:schemeClr val="dk1"/>
                </a:solidFill>
              </a:rPr>
              <a:t>while CP-knowers performed above chance. </a:t>
            </a:r>
          </a:p>
        </p:txBody>
      </p:sp>
    </p:spTree>
    <p:extLst>
      <p:ext uri="{BB962C8B-B14F-4D97-AF65-F5344CB8AC3E}">
        <p14:creationId xmlns:p14="http://schemas.microsoft.com/office/powerpoint/2010/main" val="922808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ea787ab0a3_0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ea787ab0a3_0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solidFill>
                  <a:schemeClr val="dk1"/>
                </a:solidFill>
              </a:rPr>
              <a:t>The difference between CP and subset knowers hold even when controlled for age. </a:t>
            </a: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solidFill>
                  <a:schemeClr val="dk1"/>
                </a:solidFill>
              </a:rPr>
              <a:t>However, not all CP knowers succeed at the task. Only 60% of CP knowers performed at ceiling, suggesting that there are some individual differences. This shows that understanding of cardinal extension develops after kids learn how to construct and label large sets. </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p:txBody>
      </p:sp>
    </p:spTree>
    <p:extLst>
      <p:ext uri="{BB962C8B-B14F-4D97-AF65-F5344CB8AC3E}">
        <p14:creationId xmlns:p14="http://schemas.microsoft.com/office/powerpoint/2010/main" val="1915513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ea787ab0a3_0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ea787ab0a3_0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I’ll also quickly show the results regarding whether kids provide the correct number of items. To be counted as successful in this metric, they have to not only choose the correct item set to count, but also count it accurately. </a:t>
            </a:r>
            <a:endParaRPr lang="en-US" dirty="0"/>
          </a:p>
        </p:txBody>
      </p:sp>
    </p:spTree>
    <p:extLst>
      <p:ext uri="{BB962C8B-B14F-4D97-AF65-F5344CB8AC3E}">
        <p14:creationId xmlns:p14="http://schemas.microsoft.com/office/powerpoint/2010/main" val="22668433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ea787ab0a3_0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ea787ab0a3_0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Here we find a similar trend of CP knowers performing better than subset knowers. Additionally, children perform better in small sets, and there is also an interaction between knower level and set size.</a:t>
            </a:r>
            <a:endParaRPr lang="en-US" dirty="0"/>
          </a:p>
        </p:txBody>
      </p:sp>
    </p:spTree>
    <p:extLst>
      <p:ext uri="{BB962C8B-B14F-4D97-AF65-F5344CB8AC3E}">
        <p14:creationId xmlns:p14="http://schemas.microsoft.com/office/powerpoint/2010/main" val="1800899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ea787ab0a3_0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ea787ab0a3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latin typeface="Helvetica" pitchFamily="2" charset="0"/>
              </a:rPr>
              <a:t>Study 1 showed that CP knowers understand cardinal extension, while subset knowers don’t. But there is an open question regarding how CP knowers succeed at this task. How did they know that</a:t>
            </a:r>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ea787ab0a3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ea787ab0a3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latin typeface="Helvetica" pitchFamily="2" charset="0"/>
              </a:rPr>
              <a:t>How did CP knowers know that they can count the blue hats to tell the number of bunnies?</a:t>
            </a:r>
            <a:endParaRPr dirty="0"/>
          </a:p>
        </p:txBody>
      </p:sp>
    </p:spTree>
    <p:extLst>
      <p:ext uri="{BB962C8B-B14F-4D97-AF65-F5344CB8AC3E}">
        <p14:creationId xmlns:p14="http://schemas.microsoft.com/office/powerpoint/2010/main" val="4205859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ea787ab0a3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ea787ab0a3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latin typeface="Helvetica" pitchFamily="2" charset="0"/>
              </a:rPr>
              <a:t>One possibility is that they select the correct</a:t>
            </a:r>
          </a:p>
          <a:p>
            <a:r>
              <a:rPr lang="en-US" dirty="0">
                <a:effectLst/>
                <a:latin typeface="Helvetica" pitchFamily="2" charset="0"/>
              </a:rPr>
              <a:t>item set through noticing a 1-to-1 correspondence between</a:t>
            </a:r>
          </a:p>
          <a:p>
            <a:r>
              <a:rPr lang="en-US" dirty="0">
                <a:effectLst/>
                <a:latin typeface="Helvetica" pitchFamily="2" charset="0"/>
              </a:rPr>
              <a:t>items and animals (e.g., bunnies and hats). </a:t>
            </a:r>
            <a:endParaRPr dirty="0"/>
          </a:p>
        </p:txBody>
      </p:sp>
    </p:spTree>
    <p:extLst>
      <p:ext uri="{BB962C8B-B14F-4D97-AF65-F5344CB8AC3E}">
        <p14:creationId xmlns:p14="http://schemas.microsoft.com/office/powerpoint/2010/main" val="2572989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ea787ab0a3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ea787ab0a3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latin typeface="Helvetica" pitchFamily="2" charset="0"/>
              </a:rPr>
              <a:t>Alternatively, they might compare the approximate quantity of these</a:t>
            </a:r>
          </a:p>
          <a:p>
            <a:r>
              <a:rPr lang="en-US" dirty="0">
                <a:effectLst/>
                <a:latin typeface="Helvetica" pitchFamily="2" charset="0"/>
              </a:rPr>
              <a:t>sets (e.g., ‘approximately seven’ bunnies is equal to ‘approximately</a:t>
            </a:r>
          </a:p>
          <a:p>
            <a:r>
              <a:rPr lang="en-US" dirty="0">
                <a:effectLst/>
                <a:latin typeface="Helvetica" pitchFamily="2" charset="0"/>
              </a:rPr>
              <a:t>seven’ hats). </a:t>
            </a:r>
          </a:p>
        </p:txBody>
      </p:sp>
    </p:spTree>
    <p:extLst>
      <p:ext uri="{BB962C8B-B14F-4D97-AF65-F5344CB8AC3E}">
        <p14:creationId xmlns:p14="http://schemas.microsoft.com/office/powerpoint/2010/main" val="76307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ea787ab0a3_0_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ea787ab0a3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Alright, here’s the question: how many bunnies were there? I’m guessing it is quite easy to remember that it was 5 bunnies. Here’s another image.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ea787ab0a3_0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ea787ab0a3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differentiate between these 2 possibilities, we conducted a follow-up study, looking at whether CP knowers….</a:t>
            </a:r>
            <a:endParaRPr dirty="0"/>
          </a:p>
        </p:txBody>
      </p:sp>
    </p:spTree>
    <p:extLst>
      <p:ext uri="{BB962C8B-B14F-4D97-AF65-F5344CB8AC3E}">
        <p14:creationId xmlns:p14="http://schemas.microsoft.com/office/powerpoint/2010/main" val="56114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ea787ab0a3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2ea787ab0a3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study, there is only 1 set of animals, the bunnies. But the animals carry 2 sets of items: hats and books. You’ll notice that one of the bunnies is missing a book, and this is critical for our research question, which I’ll elaborate further.</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ea787ab0a3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2ea787ab0a3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to finish explaining the trial, the bunnies then disappear into the school like what happened in study 1. Then children are also asked, how many bunnies are in the school. Again, as adults we know we can count the hats to tell the number of bunnies.</a:t>
            </a:r>
            <a:endParaRPr dirty="0"/>
          </a:p>
        </p:txBody>
      </p:sp>
    </p:spTree>
    <p:extLst>
      <p:ext uri="{BB962C8B-B14F-4D97-AF65-F5344CB8AC3E}">
        <p14:creationId xmlns:p14="http://schemas.microsoft.com/office/powerpoint/2010/main" val="3071246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ea787ab0a3_0_1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ea787ab0a3_0_1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Critically, we will differentiate between reasoning about exact vs. approximate quantities through 2 trial types. In the first trial type as shown here, the item sets are perceptually discriminable, with a ratio of 2:1 or larger. </a:t>
            </a:r>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ea787ab0a3_0_1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ea787ab0a3_0_1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first trial type as shown here, the item sets are perceptually discriminable, with a ratio of 2:1 or larger.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8539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ea787ab0a3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ea787ab0a3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other trial type, which we call the ‘off-by-one’ trials, the correct item set only differ from the wrong one by 1 item. We reason that if CP knowers reason about exact equality, then they should succeed </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ea787ab0a3_0_1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ea787ab0a3_0_1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both these trial types. Meanwhile, if they use approximate quantities, then they </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ea787ab0a3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ea787ab0a3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Meanwhile, if they use approximate quantities, then they </a:t>
            </a:r>
          </a:p>
        </p:txBody>
      </p:sp>
    </p:spTree>
    <p:extLst>
      <p:ext uri="{BB962C8B-B14F-4D97-AF65-F5344CB8AC3E}">
        <p14:creationId xmlns:p14="http://schemas.microsoft.com/office/powerpoint/2010/main" val="22815619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ea787ab0a3_0_1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2ea787ab0a3_0_1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Would succeed at the trials with large ratios, but not the off-by-one ratios.</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ea787ab0a3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ea787ab0a3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995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ea787ab0a3_0_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ea787ab0a3_0_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[wait 3s]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ea787ab0a3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ea787ab0a3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8280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ea787ab0a3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ea787ab0a3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this section, for the sake of time I’ll only focus on children’s choosing the correct set.</a:t>
            </a:r>
            <a:endParaRPr dirty="0"/>
          </a:p>
        </p:txBody>
      </p:sp>
    </p:spTree>
    <p:extLst>
      <p:ext uri="{BB962C8B-B14F-4D97-AF65-F5344CB8AC3E}">
        <p14:creationId xmlns:p14="http://schemas.microsoft.com/office/powerpoint/2010/main" val="25647731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ea787ab0a3_0_1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2ea787ab0a3_0_1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Y-axis, x-axis</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ea787ab0a3_0_1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2ea787ab0a3_0_1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They succeed with the small sets.</a:t>
            </a:r>
            <a:endParaRPr dirty="0"/>
          </a:p>
        </p:txBody>
      </p:sp>
    </p:spTree>
    <p:extLst>
      <p:ext uri="{BB962C8B-B14F-4D97-AF65-F5344CB8AC3E}">
        <p14:creationId xmlns:p14="http://schemas.microsoft.com/office/powerpoint/2010/main" val="2876788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ea787ab0a3_0_1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2ea787ab0a3_0_1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And also succeeded with large sets with discriminable ratios.</a:t>
            </a:r>
            <a:endParaRPr dirty="0"/>
          </a:p>
        </p:txBody>
      </p:sp>
    </p:spTree>
    <p:extLst>
      <p:ext uri="{BB962C8B-B14F-4D97-AF65-F5344CB8AC3E}">
        <p14:creationId xmlns:p14="http://schemas.microsoft.com/office/powerpoint/2010/main" val="148961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ea787ab0a3_0_1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2ea787ab0a3_0_1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But performed at chance when the items only differ by 1.</a:t>
            </a:r>
            <a:endParaRPr dirty="0"/>
          </a:p>
        </p:txBody>
      </p:sp>
    </p:spTree>
    <p:extLst>
      <p:ext uri="{BB962C8B-B14F-4D97-AF65-F5344CB8AC3E}">
        <p14:creationId xmlns:p14="http://schemas.microsoft.com/office/powerpoint/2010/main" val="1307060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ea787ab0a3_0_1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2ea787ab0a3_0_1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This suggests that CP knowers seem to be using approximate quantities to compare between sets.</a:t>
            </a:r>
            <a:endParaRPr dirty="0"/>
          </a:p>
        </p:txBody>
      </p:sp>
    </p:spTree>
    <p:extLst>
      <p:ext uri="{BB962C8B-B14F-4D97-AF65-F5344CB8AC3E}">
        <p14:creationId xmlns:p14="http://schemas.microsoft.com/office/powerpoint/2010/main" val="7128766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ea787ab0a3_0_1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2ea787ab0a3_0_1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Additionally, age was not a predictor for CP knowers’ success. </a:t>
            </a:r>
            <a:endParaRPr dirty="0"/>
          </a:p>
        </p:txBody>
      </p:sp>
    </p:spTree>
    <p:extLst>
      <p:ext uri="{BB962C8B-B14F-4D97-AF65-F5344CB8AC3E}">
        <p14:creationId xmlns:p14="http://schemas.microsoft.com/office/powerpoint/2010/main" val="4698690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ea787ab0a3_0_1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ea787ab0a3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ea787ab0a3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ea787ab0a3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 is the end of my presentation. If you are interested in this study, we have a longer version of the paper as a preprint, which you can access through the QR code. Thank you so much for listening and you can contact me through email if you are interested in further discussion!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ea787ab0a3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ea787ab0a3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how many bunnies were there? I guess that’s a little bit more difficult in the previous question, right? But what might make this easier, is if the bunnies have left their hats behind, like this: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eab005161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eab005161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numerate adults, a strategy we might choose to do is to count the hats to find out the number of bunnies. While this might seem intuitive to us, it involves 2 distinct abilities.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ea787ab0a3_0_1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ea787ab0a3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we need to recognize that the bunnies and the hats are exactly equal, because they are in one-to-one correspondence – each bunny has a hat.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ea787ab0a3_0_10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ea787ab0a3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Secondly, we need to recognize that 2 sets can only be labeled with the same number words if they are exactly equal.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5"/>
          <p:cNvSpPr txBox="1">
            <a:spLocks noGrp="1"/>
          </p:cNvSpPr>
          <p:nvPr>
            <p:ph type="ctrTitle"/>
          </p:nvPr>
        </p:nvSpPr>
        <p:spPr>
          <a:xfrm>
            <a:off x="311708" y="915700"/>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720"/>
              <a:t>‘Five’ is the number of bunnies and hats: Children’s understanding of cardinal extension and exact number</a:t>
            </a:r>
            <a:endParaRPr sz="3720"/>
          </a:p>
        </p:txBody>
      </p:sp>
      <p:sp>
        <p:nvSpPr>
          <p:cNvPr id="105" name="Google Shape;105;p25"/>
          <p:cNvSpPr txBox="1">
            <a:spLocks noGrp="1"/>
          </p:cNvSpPr>
          <p:nvPr>
            <p:ph type="subTitle" idx="1"/>
          </p:nvPr>
        </p:nvSpPr>
        <p:spPr>
          <a:xfrm>
            <a:off x="391100" y="3228088"/>
            <a:ext cx="8123100" cy="6300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75"/>
              <a:buNone/>
            </a:pPr>
            <a:r>
              <a:rPr lang="en" sz="1700"/>
              <a:t>Khuyen N. Le, Christine Kwon, Mincong Wu &amp; David Barner</a:t>
            </a:r>
            <a:endParaRPr sz="1700"/>
          </a:p>
          <a:p>
            <a:pPr marL="0" lvl="0" indent="0" algn="l" rtl="0">
              <a:lnSpc>
                <a:spcPct val="90000"/>
              </a:lnSpc>
              <a:spcBef>
                <a:spcPts val="0"/>
              </a:spcBef>
              <a:spcAft>
                <a:spcPts val="0"/>
              </a:spcAft>
              <a:buSzPts val="275"/>
              <a:buNone/>
            </a:pPr>
            <a:r>
              <a:rPr lang="en" sz="1700"/>
              <a:t>CogSci 2024</a:t>
            </a:r>
            <a:endParaRPr sz="1700"/>
          </a:p>
          <a:p>
            <a:pPr marL="0" lvl="0" indent="0" algn="l" rtl="0">
              <a:lnSpc>
                <a:spcPct val="90000"/>
              </a:lnSpc>
              <a:spcBef>
                <a:spcPts val="0"/>
              </a:spcBef>
              <a:spcAft>
                <a:spcPts val="0"/>
              </a:spcAft>
              <a:buSzPts val="275"/>
              <a:buNone/>
            </a:pPr>
            <a:endParaRPr sz="1700"/>
          </a:p>
        </p:txBody>
      </p:sp>
      <p:pic>
        <p:nvPicPr>
          <p:cNvPr id="106" name="Google Shape;106;p25"/>
          <p:cNvPicPr preferRelativeResize="0"/>
          <p:nvPr/>
        </p:nvPicPr>
        <p:blipFill>
          <a:blip r:embed="rId3">
            <a:alphaModFix/>
          </a:blip>
          <a:stretch>
            <a:fillRect/>
          </a:stretch>
        </p:blipFill>
        <p:spPr>
          <a:xfrm>
            <a:off x="413525" y="4587800"/>
            <a:ext cx="4158474" cy="555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4"/>
          <p:cNvPicPr preferRelativeResize="0"/>
          <p:nvPr/>
        </p:nvPicPr>
        <p:blipFill>
          <a:blip r:embed="rId3">
            <a:alphaModFix/>
          </a:blip>
          <a:stretch>
            <a:fillRect/>
          </a:stretch>
        </p:blipFill>
        <p:spPr>
          <a:xfrm>
            <a:off x="3462975" y="144624"/>
            <a:ext cx="693800" cy="867238"/>
          </a:xfrm>
          <a:prstGeom prst="rect">
            <a:avLst/>
          </a:prstGeom>
          <a:noFill/>
          <a:ln>
            <a:noFill/>
          </a:ln>
        </p:spPr>
      </p:pic>
      <p:pic>
        <p:nvPicPr>
          <p:cNvPr id="287" name="Google Shape;287;p34"/>
          <p:cNvPicPr preferRelativeResize="0"/>
          <p:nvPr/>
        </p:nvPicPr>
        <p:blipFill>
          <a:blip r:embed="rId3">
            <a:alphaModFix/>
          </a:blip>
          <a:stretch>
            <a:fillRect/>
          </a:stretch>
        </p:blipFill>
        <p:spPr>
          <a:xfrm>
            <a:off x="3462975" y="1164778"/>
            <a:ext cx="693800" cy="867238"/>
          </a:xfrm>
          <a:prstGeom prst="rect">
            <a:avLst/>
          </a:prstGeom>
          <a:noFill/>
          <a:ln>
            <a:noFill/>
          </a:ln>
        </p:spPr>
      </p:pic>
      <p:pic>
        <p:nvPicPr>
          <p:cNvPr id="288" name="Google Shape;288;p34"/>
          <p:cNvPicPr preferRelativeResize="0"/>
          <p:nvPr/>
        </p:nvPicPr>
        <p:blipFill>
          <a:blip r:embed="rId3">
            <a:alphaModFix/>
          </a:blip>
          <a:stretch>
            <a:fillRect/>
          </a:stretch>
        </p:blipFill>
        <p:spPr>
          <a:xfrm>
            <a:off x="3462975" y="2184932"/>
            <a:ext cx="693800" cy="867238"/>
          </a:xfrm>
          <a:prstGeom prst="rect">
            <a:avLst/>
          </a:prstGeom>
          <a:noFill/>
          <a:ln>
            <a:noFill/>
          </a:ln>
        </p:spPr>
      </p:pic>
      <p:pic>
        <p:nvPicPr>
          <p:cNvPr id="289" name="Google Shape;289;p34"/>
          <p:cNvPicPr preferRelativeResize="0"/>
          <p:nvPr/>
        </p:nvPicPr>
        <p:blipFill>
          <a:blip r:embed="rId3">
            <a:alphaModFix/>
          </a:blip>
          <a:stretch>
            <a:fillRect/>
          </a:stretch>
        </p:blipFill>
        <p:spPr>
          <a:xfrm>
            <a:off x="3462975" y="3185460"/>
            <a:ext cx="693800" cy="867238"/>
          </a:xfrm>
          <a:prstGeom prst="rect">
            <a:avLst/>
          </a:prstGeom>
          <a:noFill/>
          <a:ln>
            <a:noFill/>
          </a:ln>
        </p:spPr>
      </p:pic>
      <p:pic>
        <p:nvPicPr>
          <p:cNvPr id="290" name="Google Shape;290;p34"/>
          <p:cNvPicPr preferRelativeResize="0"/>
          <p:nvPr/>
        </p:nvPicPr>
        <p:blipFill>
          <a:blip r:embed="rId4">
            <a:alphaModFix/>
          </a:blip>
          <a:stretch>
            <a:fillRect/>
          </a:stretch>
        </p:blipFill>
        <p:spPr>
          <a:xfrm>
            <a:off x="5156199" y="436414"/>
            <a:ext cx="524826" cy="388081"/>
          </a:xfrm>
          <a:prstGeom prst="rect">
            <a:avLst/>
          </a:prstGeom>
          <a:noFill/>
          <a:ln>
            <a:noFill/>
          </a:ln>
        </p:spPr>
      </p:pic>
      <p:pic>
        <p:nvPicPr>
          <p:cNvPr id="291" name="Google Shape;291;p34"/>
          <p:cNvPicPr preferRelativeResize="0"/>
          <p:nvPr/>
        </p:nvPicPr>
        <p:blipFill>
          <a:blip r:embed="rId4">
            <a:alphaModFix/>
          </a:blip>
          <a:stretch>
            <a:fillRect/>
          </a:stretch>
        </p:blipFill>
        <p:spPr>
          <a:xfrm>
            <a:off x="5156199" y="1463662"/>
            <a:ext cx="524826" cy="388081"/>
          </a:xfrm>
          <a:prstGeom prst="rect">
            <a:avLst/>
          </a:prstGeom>
          <a:noFill/>
          <a:ln>
            <a:noFill/>
          </a:ln>
        </p:spPr>
      </p:pic>
      <p:pic>
        <p:nvPicPr>
          <p:cNvPr id="292" name="Google Shape;292;p34"/>
          <p:cNvPicPr preferRelativeResize="0"/>
          <p:nvPr/>
        </p:nvPicPr>
        <p:blipFill>
          <a:blip r:embed="rId4">
            <a:alphaModFix/>
          </a:blip>
          <a:stretch>
            <a:fillRect/>
          </a:stretch>
        </p:blipFill>
        <p:spPr>
          <a:xfrm>
            <a:off x="5156199" y="2490898"/>
            <a:ext cx="524826" cy="388081"/>
          </a:xfrm>
          <a:prstGeom prst="rect">
            <a:avLst/>
          </a:prstGeom>
          <a:noFill/>
          <a:ln>
            <a:noFill/>
          </a:ln>
        </p:spPr>
      </p:pic>
      <p:pic>
        <p:nvPicPr>
          <p:cNvPr id="293" name="Google Shape;293;p34"/>
          <p:cNvPicPr preferRelativeResize="0"/>
          <p:nvPr/>
        </p:nvPicPr>
        <p:blipFill>
          <a:blip r:embed="rId4">
            <a:alphaModFix/>
          </a:blip>
          <a:stretch>
            <a:fillRect/>
          </a:stretch>
        </p:blipFill>
        <p:spPr>
          <a:xfrm>
            <a:off x="5156199" y="3425039"/>
            <a:ext cx="524826" cy="388081"/>
          </a:xfrm>
          <a:prstGeom prst="rect">
            <a:avLst/>
          </a:prstGeom>
          <a:noFill/>
          <a:ln>
            <a:noFill/>
          </a:ln>
        </p:spPr>
      </p:pic>
      <p:cxnSp>
        <p:nvCxnSpPr>
          <p:cNvPr id="294" name="Google Shape;294;p34"/>
          <p:cNvCxnSpPr/>
          <p:nvPr/>
        </p:nvCxnSpPr>
        <p:spPr>
          <a:xfrm>
            <a:off x="4255894" y="630449"/>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295" name="Google Shape;295;p34"/>
          <p:cNvCxnSpPr/>
          <p:nvPr/>
        </p:nvCxnSpPr>
        <p:spPr>
          <a:xfrm>
            <a:off x="4255894" y="1701559"/>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296" name="Google Shape;296;p34"/>
          <p:cNvCxnSpPr/>
          <p:nvPr/>
        </p:nvCxnSpPr>
        <p:spPr>
          <a:xfrm>
            <a:off x="4255894" y="2687795"/>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297" name="Google Shape;297;p34"/>
          <p:cNvCxnSpPr/>
          <p:nvPr/>
        </p:nvCxnSpPr>
        <p:spPr>
          <a:xfrm>
            <a:off x="4255894" y="3606506"/>
            <a:ext cx="801300" cy="0"/>
          </a:xfrm>
          <a:prstGeom prst="straightConnector1">
            <a:avLst/>
          </a:prstGeom>
          <a:noFill/>
          <a:ln w="28575" cap="flat" cmpd="sng">
            <a:solidFill>
              <a:srgbClr val="00B0F0"/>
            </a:solidFill>
            <a:prstDash val="solid"/>
            <a:round/>
            <a:headEnd type="none" w="med" len="med"/>
            <a:tailEnd type="none" w="med" len="med"/>
          </a:ln>
        </p:spPr>
      </p:cxnSp>
      <p:pic>
        <p:nvPicPr>
          <p:cNvPr id="298" name="Google Shape;298;p34"/>
          <p:cNvPicPr preferRelativeResize="0"/>
          <p:nvPr/>
        </p:nvPicPr>
        <p:blipFill>
          <a:blip r:embed="rId3">
            <a:alphaModFix/>
          </a:blip>
          <a:stretch>
            <a:fillRect/>
          </a:stretch>
        </p:blipFill>
        <p:spPr>
          <a:xfrm>
            <a:off x="3462975" y="4128910"/>
            <a:ext cx="693800" cy="867238"/>
          </a:xfrm>
          <a:prstGeom prst="rect">
            <a:avLst/>
          </a:prstGeom>
          <a:noFill/>
          <a:ln>
            <a:noFill/>
          </a:ln>
        </p:spPr>
      </p:pic>
      <p:pic>
        <p:nvPicPr>
          <p:cNvPr id="299" name="Google Shape;299;p34"/>
          <p:cNvPicPr preferRelativeResize="0"/>
          <p:nvPr/>
        </p:nvPicPr>
        <p:blipFill>
          <a:blip r:embed="rId4">
            <a:alphaModFix/>
          </a:blip>
          <a:stretch>
            <a:fillRect/>
          </a:stretch>
        </p:blipFill>
        <p:spPr>
          <a:xfrm>
            <a:off x="5156199" y="4368489"/>
            <a:ext cx="524826" cy="388081"/>
          </a:xfrm>
          <a:prstGeom prst="rect">
            <a:avLst/>
          </a:prstGeom>
          <a:noFill/>
          <a:ln>
            <a:noFill/>
          </a:ln>
        </p:spPr>
      </p:pic>
      <p:cxnSp>
        <p:nvCxnSpPr>
          <p:cNvPr id="300" name="Google Shape;300;p34"/>
          <p:cNvCxnSpPr/>
          <p:nvPr/>
        </p:nvCxnSpPr>
        <p:spPr>
          <a:xfrm>
            <a:off x="4255894" y="4549956"/>
            <a:ext cx="801300" cy="0"/>
          </a:xfrm>
          <a:prstGeom prst="straightConnector1">
            <a:avLst/>
          </a:prstGeom>
          <a:noFill/>
          <a:ln w="28575" cap="flat" cmpd="sng">
            <a:solidFill>
              <a:srgbClr val="00B0F0"/>
            </a:solidFill>
            <a:prstDash val="solid"/>
            <a:round/>
            <a:headEnd type="none" w="med" len="med"/>
            <a:tailEnd type="none" w="med" len="med"/>
          </a:ln>
        </p:spPr>
      </p:cxnSp>
      <p:sp>
        <p:nvSpPr>
          <p:cNvPr id="301" name="Google Shape;301;p34"/>
          <p:cNvSpPr/>
          <p:nvPr/>
        </p:nvSpPr>
        <p:spPr>
          <a:xfrm flipH="1">
            <a:off x="5959700" y="354225"/>
            <a:ext cx="693900" cy="4608300"/>
          </a:xfrm>
          <a:prstGeom prst="leftBrace">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02" name="Google Shape;302;p34"/>
          <p:cNvSpPr/>
          <p:nvPr/>
        </p:nvSpPr>
        <p:spPr>
          <a:xfrm>
            <a:off x="2554225" y="354225"/>
            <a:ext cx="693900" cy="4608300"/>
          </a:xfrm>
          <a:prstGeom prst="leftBrace">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03" name="Google Shape;303;p34"/>
          <p:cNvSpPr txBox="1"/>
          <p:nvPr/>
        </p:nvSpPr>
        <p:spPr>
          <a:xfrm>
            <a:off x="6709825" y="2359050"/>
            <a:ext cx="18687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5 hats</a:t>
            </a:r>
            <a:endParaRPr sz="2300">
              <a:solidFill>
                <a:schemeClr val="accent3"/>
              </a:solidFill>
              <a:latin typeface="Proxima Nova"/>
              <a:ea typeface="Proxima Nova"/>
              <a:cs typeface="Proxima Nova"/>
              <a:sym typeface="Proxima Nova"/>
            </a:endParaRPr>
          </a:p>
        </p:txBody>
      </p:sp>
      <p:sp>
        <p:nvSpPr>
          <p:cNvPr id="304" name="Google Shape;304;p34"/>
          <p:cNvSpPr txBox="1"/>
          <p:nvPr/>
        </p:nvSpPr>
        <p:spPr>
          <a:xfrm>
            <a:off x="990900" y="2359050"/>
            <a:ext cx="18687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5 bunnies</a:t>
            </a:r>
            <a:endParaRPr sz="2300">
              <a:solidFill>
                <a:schemeClr val="accent3"/>
              </a:solidFill>
              <a:latin typeface="Proxima Nova"/>
              <a:ea typeface="Proxima Nova"/>
              <a:cs typeface="Proxima Nova"/>
              <a:sym typeface="Proxima Nova"/>
            </a:endParaRPr>
          </a:p>
        </p:txBody>
      </p:sp>
      <p:sp>
        <p:nvSpPr>
          <p:cNvPr id="305" name="Google Shape;305;p34"/>
          <p:cNvSpPr/>
          <p:nvPr/>
        </p:nvSpPr>
        <p:spPr>
          <a:xfrm>
            <a:off x="244750" y="354225"/>
            <a:ext cx="2218800" cy="148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latin typeface="Proxima Nova"/>
                <a:ea typeface="Proxima Nova"/>
                <a:cs typeface="Proxima Nova"/>
                <a:sym typeface="Proxima Nova"/>
              </a:rPr>
              <a:t>CARDINAL EXTENSION</a:t>
            </a:r>
            <a:endParaRPr sz="2600" b="1">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5"/>
          <p:cNvPicPr preferRelativeResize="0"/>
          <p:nvPr/>
        </p:nvPicPr>
        <p:blipFill>
          <a:blip r:embed="rId3">
            <a:alphaModFix/>
          </a:blip>
          <a:stretch>
            <a:fillRect/>
          </a:stretch>
        </p:blipFill>
        <p:spPr>
          <a:xfrm>
            <a:off x="3462975" y="144624"/>
            <a:ext cx="693800" cy="867238"/>
          </a:xfrm>
          <a:prstGeom prst="rect">
            <a:avLst/>
          </a:prstGeom>
          <a:noFill/>
          <a:ln>
            <a:noFill/>
          </a:ln>
        </p:spPr>
      </p:pic>
      <p:pic>
        <p:nvPicPr>
          <p:cNvPr id="311" name="Google Shape;311;p35"/>
          <p:cNvPicPr preferRelativeResize="0"/>
          <p:nvPr/>
        </p:nvPicPr>
        <p:blipFill>
          <a:blip r:embed="rId3">
            <a:alphaModFix/>
          </a:blip>
          <a:stretch>
            <a:fillRect/>
          </a:stretch>
        </p:blipFill>
        <p:spPr>
          <a:xfrm>
            <a:off x="3462975" y="1164778"/>
            <a:ext cx="693800" cy="867238"/>
          </a:xfrm>
          <a:prstGeom prst="rect">
            <a:avLst/>
          </a:prstGeom>
          <a:noFill/>
          <a:ln>
            <a:noFill/>
          </a:ln>
        </p:spPr>
      </p:pic>
      <p:pic>
        <p:nvPicPr>
          <p:cNvPr id="312" name="Google Shape;312;p35"/>
          <p:cNvPicPr preferRelativeResize="0"/>
          <p:nvPr/>
        </p:nvPicPr>
        <p:blipFill>
          <a:blip r:embed="rId3">
            <a:alphaModFix/>
          </a:blip>
          <a:stretch>
            <a:fillRect/>
          </a:stretch>
        </p:blipFill>
        <p:spPr>
          <a:xfrm>
            <a:off x="3462975" y="2184932"/>
            <a:ext cx="693800" cy="867238"/>
          </a:xfrm>
          <a:prstGeom prst="rect">
            <a:avLst/>
          </a:prstGeom>
          <a:noFill/>
          <a:ln>
            <a:noFill/>
          </a:ln>
        </p:spPr>
      </p:pic>
      <p:pic>
        <p:nvPicPr>
          <p:cNvPr id="313" name="Google Shape;313;p35"/>
          <p:cNvPicPr preferRelativeResize="0"/>
          <p:nvPr/>
        </p:nvPicPr>
        <p:blipFill>
          <a:blip r:embed="rId3">
            <a:alphaModFix/>
          </a:blip>
          <a:stretch>
            <a:fillRect/>
          </a:stretch>
        </p:blipFill>
        <p:spPr>
          <a:xfrm>
            <a:off x="3462975" y="3185460"/>
            <a:ext cx="693800" cy="867238"/>
          </a:xfrm>
          <a:prstGeom prst="rect">
            <a:avLst/>
          </a:prstGeom>
          <a:noFill/>
          <a:ln>
            <a:noFill/>
          </a:ln>
        </p:spPr>
      </p:pic>
      <p:pic>
        <p:nvPicPr>
          <p:cNvPr id="314" name="Google Shape;314;p35"/>
          <p:cNvPicPr preferRelativeResize="0"/>
          <p:nvPr/>
        </p:nvPicPr>
        <p:blipFill>
          <a:blip r:embed="rId4">
            <a:alphaModFix/>
          </a:blip>
          <a:stretch>
            <a:fillRect/>
          </a:stretch>
        </p:blipFill>
        <p:spPr>
          <a:xfrm>
            <a:off x="5156199" y="436414"/>
            <a:ext cx="524826" cy="388081"/>
          </a:xfrm>
          <a:prstGeom prst="rect">
            <a:avLst/>
          </a:prstGeom>
          <a:noFill/>
          <a:ln>
            <a:noFill/>
          </a:ln>
        </p:spPr>
      </p:pic>
      <p:pic>
        <p:nvPicPr>
          <p:cNvPr id="315" name="Google Shape;315;p35"/>
          <p:cNvPicPr preferRelativeResize="0"/>
          <p:nvPr/>
        </p:nvPicPr>
        <p:blipFill>
          <a:blip r:embed="rId4">
            <a:alphaModFix/>
          </a:blip>
          <a:stretch>
            <a:fillRect/>
          </a:stretch>
        </p:blipFill>
        <p:spPr>
          <a:xfrm>
            <a:off x="5156199" y="1463662"/>
            <a:ext cx="524826" cy="388081"/>
          </a:xfrm>
          <a:prstGeom prst="rect">
            <a:avLst/>
          </a:prstGeom>
          <a:noFill/>
          <a:ln>
            <a:noFill/>
          </a:ln>
        </p:spPr>
      </p:pic>
      <p:pic>
        <p:nvPicPr>
          <p:cNvPr id="316" name="Google Shape;316;p35"/>
          <p:cNvPicPr preferRelativeResize="0"/>
          <p:nvPr/>
        </p:nvPicPr>
        <p:blipFill>
          <a:blip r:embed="rId4">
            <a:alphaModFix/>
          </a:blip>
          <a:stretch>
            <a:fillRect/>
          </a:stretch>
        </p:blipFill>
        <p:spPr>
          <a:xfrm>
            <a:off x="5156199" y="2490898"/>
            <a:ext cx="524826" cy="388081"/>
          </a:xfrm>
          <a:prstGeom prst="rect">
            <a:avLst/>
          </a:prstGeom>
          <a:noFill/>
          <a:ln>
            <a:noFill/>
          </a:ln>
        </p:spPr>
      </p:pic>
      <p:pic>
        <p:nvPicPr>
          <p:cNvPr id="317" name="Google Shape;317;p35"/>
          <p:cNvPicPr preferRelativeResize="0"/>
          <p:nvPr/>
        </p:nvPicPr>
        <p:blipFill>
          <a:blip r:embed="rId4">
            <a:alphaModFix/>
          </a:blip>
          <a:stretch>
            <a:fillRect/>
          </a:stretch>
        </p:blipFill>
        <p:spPr>
          <a:xfrm>
            <a:off x="5156199" y="3425039"/>
            <a:ext cx="524826" cy="388081"/>
          </a:xfrm>
          <a:prstGeom prst="rect">
            <a:avLst/>
          </a:prstGeom>
          <a:noFill/>
          <a:ln>
            <a:noFill/>
          </a:ln>
        </p:spPr>
      </p:pic>
      <p:cxnSp>
        <p:nvCxnSpPr>
          <p:cNvPr id="318" name="Google Shape;318;p35"/>
          <p:cNvCxnSpPr/>
          <p:nvPr/>
        </p:nvCxnSpPr>
        <p:spPr>
          <a:xfrm>
            <a:off x="4255894" y="630449"/>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319" name="Google Shape;319;p35"/>
          <p:cNvCxnSpPr/>
          <p:nvPr/>
        </p:nvCxnSpPr>
        <p:spPr>
          <a:xfrm>
            <a:off x="4255894" y="1701559"/>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320" name="Google Shape;320;p35"/>
          <p:cNvCxnSpPr/>
          <p:nvPr/>
        </p:nvCxnSpPr>
        <p:spPr>
          <a:xfrm>
            <a:off x="4255894" y="2687795"/>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321" name="Google Shape;321;p35"/>
          <p:cNvCxnSpPr/>
          <p:nvPr/>
        </p:nvCxnSpPr>
        <p:spPr>
          <a:xfrm>
            <a:off x="4255894" y="3606506"/>
            <a:ext cx="801300" cy="0"/>
          </a:xfrm>
          <a:prstGeom prst="straightConnector1">
            <a:avLst/>
          </a:prstGeom>
          <a:noFill/>
          <a:ln w="28575" cap="flat" cmpd="sng">
            <a:solidFill>
              <a:srgbClr val="00B0F0"/>
            </a:solidFill>
            <a:prstDash val="solid"/>
            <a:round/>
            <a:headEnd type="none" w="med" len="med"/>
            <a:tailEnd type="none" w="med" len="med"/>
          </a:ln>
        </p:spPr>
      </p:cxnSp>
      <p:pic>
        <p:nvPicPr>
          <p:cNvPr id="322" name="Google Shape;322;p35"/>
          <p:cNvPicPr preferRelativeResize="0"/>
          <p:nvPr/>
        </p:nvPicPr>
        <p:blipFill>
          <a:blip r:embed="rId3">
            <a:alphaModFix/>
          </a:blip>
          <a:stretch>
            <a:fillRect/>
          </a:stretch>
        </p:blipFill>
        <p:spPr>
          <a:xfrm>
            <a:off x="3462975" y="4128910"/>
            <a:ext cx="693800" cy="867238"/>
          </a:xfrm>
          <a:prstGeom prst="rect">
            <a:avLst/>
          </a:prstGeom>
          <a:noFill/>
          <a:ln>
            <a:noFill/>
          </a:ln>
        </p:spPr>
      </p:pic>
      <p:pic>
        <p:nvPicPr>
          <p:cNvPr id="323" name="Google Shape;323;p35"/>
          <p:cNvPicPr preferRelativeResize="0"/>
          <p:nvPr/>
        </p:nvPicPr>
        <p:blipFill>
          <a:blip r:embed="rId4">
            <a:alphaModFix/>
          </a:blip>
          <a:stretch>
            <a:fillRect/>
          </a:stretch>
        </p:blipFill>
        <p:spPr>
          <a:xfrm>
            <a:off x="5156199" y="4368489"/>
            <a:ext cx="524826" cy="388081"/>
          </a:xfrm>
          <a:prstGeom prst="rect">
            <a:avLst/>
          </a:prstGeom>
          <a:noFill/>
          <a:ln>
            <a:noFill/>
          </a:ln>
        </p:spPr>
      </p:pic>
      <p:cxnSp>
        <p:nvCxnSpPr>
          <p:cNvPr id="324" name="Google Shape;324;p35"/>
          <p:cNvCxnSpPr/>
          <p:nvPr/>
        </p:nvCxnSpPr>
        <p:spPr>
          <a:xfrm>
            <a:off x="4255894" y="4549956"/>
            <a:ext cx="801300" cy="0"/>
          </a:xfrm>
          <a:prstGeom prst="straightConnector1">
            <a:avLst/>
          </a:prstGeom>
          <a:noFill/>
          <a:ln w="28575" cap="flat" cmpd="sng">
            <a:solidFill>
              <a:srgbClr val="00B0F0"/>
            </a:solidFill>
            <a:prstDash val="solid"/>
            <a:round/>
            <a:headEnd type="none" w="med" len="med"/>
            <a:tailEnd type="none" w="med" len="med"/>
          </a:ln>
        </p:spPr>
      </p:cxnSp>
      <p:sp>
        <p:nvSpPr>
          <p:cNvPr id="325" name="Google Shape;325;p35"/>
          <p:cNvSpPr/>
          <p:nvPr/>
        </p:nvSpPr>
        <p:spPr>
          <a:xfrm flipH="1">
            <a:off x="5959700" y="354225"/>
            <a:ext cx="693900" cy="4608300"/>
          </a:xfrm>
          <a:prstGeom prst="leftBrace">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26" name="Google Shape;326;p35"/>
          <p:cNvSpPr/>
          <p:nvPr/>
        </p:nvSpPr>
        <p:spPr>
          <a:xfrm>
            <a:off x="2554225" y="354225"/>
            <a:ext cx="693900" cy="4608300"/>
          </a:xfrm>
          <a:prstGeom prst="leftBrace">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27" name="Google Shape;327;p35"/>
          <p:cNvSpPr txBox="1"/>
          <p:nvPr/>
        </p:nvSpPr>
        <p:spPr>
          <a:xfrm>
            <a:off x="6709825" y="2359050"/>
            <a:ext cx="18687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5 hats</a:t>
            </a:r>
            <a:endParaRPr sz="2300">
              <a:solidFill>
                <a:schemeClr val="accent3"/>
              </a:solidFill>
              <a:latin typeface="Proxima Nova"/>
              <a:ea typeface="Proxima Nova"/>
              <a:cs typeface="Proxima Nova"/>
              <a:sym typeface="Proxima Nova"/>
            </a:endParaRPr>
          </a:p>
        </p:txBody>
      </p:sp>
      <p:sp>
        <p:nvSpPr>
          <p:cNvPr id="328" name="Google Shape;328;p35"/>
          <p:cNvSpPr txBox="1"/>
          <p:nvPr/>
        </p:nvSpPr>
        <p:spPr>
          <a:xfrm>
            <a:off x="990900" y="2359050"/>
            <a:ext cx="18687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5 bunnies</a:t>
            </a:r>
            <a:endParaRPr sz="2300">
              <a:solidFill>
                <a:schemeClr val="accent3"/>
              </a:solidFill>
              <a:latin typeface="Proxima Nova"/>
              <a:ea typeface="Proxima Nova"/>
              <a:cs typeface="Proxima Nova"/>
              <a:sym typeface="Proxima Nova"/>
            </a:endParaRPr>
          </a:p>
        </p:txBody>
      </p:sp>
      <p:sp>
        <p:nvSpPr>
          <p:cNvPr id="329" name="Google Shape;329;p35"/>
          <p:cNvSpPr/>
          <p:nvPr/>
        </p:nvSpPr>
        <p:spPr>
          <a:xfrm>
            <a:off x="244750" y="354225"/>
            <a:ext cx="2218800" cy="148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latin typeface="Proxima Nova"/>
                <a:ea typeface="Proxima Nova"/>
                <a:cs typeface="Proxima Nova"/>
                <a:sym typeface="Proxima Nova"/>
              </a:rPr>
              <a:t>CARDINAL EXTENSION</a:t>
            </a:r>
            <a:endParaRPr sz="2600" b="1">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5"/>
          <p:cNvPicPr preferRelativeResize="0"/>
          <p:nvPr/>
        </p:nvPicPr>
        <p:blipFill>
          <a:blip r:embed="rId3">
            <a:alphaModFix/>
          </a:blip>
          <a:stretch>
            <a:fillRect/>
          </a:stretch>
        </p:blipFill>
        <p:spPr>
          <a:xfrm>
            <a:off x="3462975" y="144624"/>
            <a:ext cx="693800" cy="867238"/>
          </a:xfrm>
          <a:prstGeom prst="rect">
            <a:avLst/>
          </a:prstGeom>
          <a:noFill/>
          <a:ln>
            <a:noFill/>
          </a:ln>
        </p:spPr>
      </p:pic>
      <p:pic>
        <p:nvPicPr>
          <p:cNvPr id="311" name="Google Shape;311;p35"/>
          <p:cNvPicPr preferRelativeResize="0"/>
          <p:nvPr/>
        </p:nvPicPr>
        <p:blipFill>
          <a:blip r:embed="rId3">
            <a:alphaModFix/>
          </a:blip>
          <a:stretch>
            <a:fillRect/>
          </a:stretch>
        </p:blipFill>
        <p:spPr>
          <a:xfrm>
            <a:off x="3462975" y="1164778"/>
            <a:ext cx="693800" cy="867238"/>
          </a:xfrm>
          <a:prstGeom prst="rect">
            <a:avLst/>
          </a:prstGeom>
          <a:noFill/>
          <a:ln>
            <a:noFill/>
          </a:ln>
        </p:spPr>
      </p:pic>
      <p:pic>
        <p:nvPicPr>
          <p:cNvPr id="312" name="Google Shape;312;p35"/>
          <p:cNvPicPr preferRelativeResize="0"/>
          <p:nvPr/>
        </p:nvPicPr>
        <p:blipFill>
          <a:blip r:embed="rId3">
            <a:alphaModFix/>
          </a:blip>
          <a:stretch>
            <a:fillRect/>
          </a:stretch>
        </p:blipFill>
        <p:spPr>
          <a:xfrm>
            <a:off x="3462975" y="2184932"/>
            <a:ext cx="693800" cy="867238"/>
          </a:xfrm>
          <a:prstGeom prst="rect">
            <a:avLst/>
          </a:prstGeom>
          <a:noFill/>
          <a:ln>
            <a:noFill/>
          </a:ln>
        </p:spPr>
      </p:pic>
      <p:pic>
        <p:nvPicPr>
          <p:cNvPr id="313" name="Google Shape;313;p35"/>
          <p:cNvPicPr preferRelativeResize="0"/>
          <p:nvPr/>
        </p:nvPicPr>
        <p:blipFill>
          <a:blip r:embed="rId3">
            <a:alphaModFix/>
          </a:blip>
          <a:stretch>
            <a:fillRect/>
          </a:stretch>
        </p:blipFill>
        <p:spPr>
          <a:xfrm>
            <a:off x="3462975" y="3185460"/>
            <a:ext cx="693800" cy="867238"/>
          </a:xfrm>
          <a:prstGeom prst="rect">
            <a:avLst/>
          </a:prstGeom>
          <a:noFill/>
          <a:ln>
            <a:noFill/>
          </a:ln>
        </p:spPr>
      </p:pic>
      <p:pic>
        <p:nvPicPr>
          <p:cNvPr id="314" name="Google Shape;314;p35"/>
          <p:cNvPicPr preferRelativeResize="0"/>
          <p:nvPr/>
        </p:nvPicPr>
        <p:blipFill>
          <a:blip r:embed="rId4">
            <a:alphaModFix/>
          </a:blip>
          <a:stretch>
            <a:fillRect/>
          </a:stretch>
        </p:blipFill>
        <p:spPr>
          <a:xfrm>
            <a:off x="5156199" y="436414"/>
            <a:ext cx="524826" cy="388081"/>
          </a:xfrm>
          <a:prstGeom prst="rect">
            <a:avLst/>
          </a:prstGeom>
          <a:noFill/>
          <a:ln>
            <a:noFill/>
          </a:ln>
        </p:spPr>
      </p:pic>
      <p:pic>
        <p:nvPicPr>
          <p:cNvPr id="315" name="Google Shape;315;p35"/>
          <p:cNvPicPr preferRelativeResize="0"/>
          <p:nvPr/>
        </p:nvPicPr>
        <p:blipFill>
          <a:blip r:embed="rId4">
            <a:alphaModFix/>
          </a:blip>
          <a:stretch>
            <a:fillRect/>
          </a:stretch>
        </p:blipFill>
        <p:spPr>
          <a:xfrm>
            <a:off x="5156199" y="1463662"/>
            <a:ext cx="524826" cy="388081"/>
          </a:xfrm>
          <a:prstGeom prst="rect">
            <a:avLst/>
          </a:prstGeom>
          <a:noFill/>
          <a:ln>
            <a:noFill/>
          </a:ln>
        </p:spPr>
      </p:pic>
      <p:pic>
        <p:nvPicPr>
          <p:cNvPr id="316" name="Google Shape;316;p35"/>
          <p:cNvPicPr preferRelativeResize="0"/>
          <p:nvPr/>
        </p:nvPicPr>
        <p:blipFill>
          <a:blip r:embed="rId4">
            <a:alphaModFix/>
          </a:blip>
          <a:stretch>
            <a:fillRect/>
          </a:stretch>
        </p:blipFill>
        <p:spPr>
          <a:xfrm>
            <a:off x="5156199" y="2490898"/>
            <a:ext cx="524826" cy="388081"/>
          </a:xfrm>
          <a:prstGeom prst="rect">
            <a:avLst/>
          </a:prstGeom>
          <a:noFill/>
          <a:ln>
            <a:noFill/>
          </a:ln>
        </p:spPr>
      </p:pic>
      <p:pic>
        <p:nvPicPr>
          <p:cNvPr id="317" name="Google Shape;317;p35"/>
          <p:cNvPicPr preferRelativeResize="0"/>
          <p:nvPr/>
        </p:nvPicPr>
        <p:blipFill>
          <a:blip r:embed="rId4">
            <a:alphaModFix/>
          </a:blip>
          <a:stretch>
            <a:fillRect/>
          </a:stretch>
        </p:blipFill>
        <p:spPr>
          <a:xfrm>
            <a:off x="5156199" y="3425039"/>
            <a:ext cx="524826" cy="388081"/>
          </a:xfrm>
          <a:prstGeom prst="rect">
            <a:avLst/>
          </a:prstGeom>
          <a:noFill/>
          <a:ln>
            <a:noFill/>
          </a:ln>
        </p:spPr>
      </p:pic>
      <p:cxnSp>
        <p:nvCxnSpPr>
          <p:cNvPr id="318" name="Google Shape;318;p35"/>
          <p:cNvCxnSpPr/>
          <p:nvPr/>
        </p:nvCxnSpPr>
        <p:spPr>
          <a:xfrm>
            <a:off x="4255894" y="630449"/>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319" name="Google Shape;319;p35"/>
          <p:cNvCxnSpPr/>
          <p:nvPr/>
        </p:nvCxnSpPr>
        <p:spPr>
          <a:xfrm>
            <a:off x="4255894" y="1701559"/>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320" name="Google Shape;320;p35"/>
          <p:cNvCxnSpPr/>
          <p:nvPr/>
        </p:nvCxnSpPr>
        <p:spPr>
          <a:xfrm>
            <a:off x="4255894" y="2687795"/>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321" name="Google Shape;321;p35"/>
          <p:cNvCxnSpPr/>
          <p:nvPr/>
        </p:nvCxnSpPr>
        <p:spPr>
          <a:xfrm>
            <a:off x="4255894" y="3606506"/>
            <a:ext cx="801300" cy="0"/>
          </a:xfrm>
          <a:prstGeom prst="straightConnector1">
            <a:avLst/>
          </a:prstGeom>
          <a:noFill/>
          <a:ln w="28575" cap="flat" cmpd="sng">
            <a:solidFill>
              <a:srgbClr val="00B0F0"/>
            </a:solidFill>
            <a:prstDash val="solid"/>
            <a:round/>
            <a:headEnd type="none" w="med" len="med"/>
            <a:tailEnd type="none" w="med" len="med"/>
          </a:ln>
        </p:spPr>
      </p:cxnSp>
      <p:pic>
        <p:nvPicPr>
          <p:cNvPr id="322" name="Google Shape;322;p35"/>
          <p:cNvPicPr preferRelativeResize="0"/>
          <p:nvPr/>
        </p:nvPicPr>
        <p:blipFill>
          <a:blip r:embed="rId3">
            <a:alphaModFix/>
          </a:blip>
          <a:stretch>
            <a:fillRect/>
          </a:stretch>
        </p:blipFill>
        <p:spPr>
          <a:xfrm>
            <a:off x="3462975" y="4128910"/>
            <a:ext cx="693800" cy="867238"/>
          </a:xfrm>
          <a:prstGeom prst="rect">
            <a:avLst/>
          </a:prstGeom>
          <a:noFill/>
          <a:ln>
            <a:noFill/>
          </a:ln>
        </p:spPr>
      </p:pic>
      <p:pic>
        <p:nvPicPr>
          <p:cNvPr id="323" name="Google Shape;323;p35"/>
          <p:cNvPicPr preferRelativeResize="0"/>
          <p:nvPr/>
        </p:nvPicPr>
        <p:blipFill>
          <a:blip r:embed="rId4">
            <a:alphaModFix/>
          </a:blip>
          <a:stretch>
            <a:fillRect/>
          </a:stretch>
        </p:blipFill>
        <p:spPr>
          <a:xfrm>
            <a:off x="5156199" y="4368489"/>
            <a:ext cx="524826" cy="388081"/>
          </a:xfrm>
          <a:prstGeom prst="rect">
            <a:avLst/>
          </a:prstGeom>
          <a:noFill/>
          <a:ln>
            <a:noFill/>
          </a:ln>
        </p:spPr>
      </p:pic>
      <p:cxnSp>
        <p:nvCxnSpPr>
          <p:cNvPr id="324" name="Google Shape;324;p35"/>
          <p:cNvCxnSpPr/>
          <p:nvPr/>
        </p:nvCxnSpPr>
        <p:spPr>
          <a:xfrm>
            <a:off x="4255894" y="4549956"/>
            <a:ext cx="801300" cy="0"/>
          </a:xfrm>
          <a:prstGeom prst="straightConnector1">
            <a:avLst/>
          </a:prstGeom>
          <a:noFill/>
          <a:ln w="28575" cap="flat" cmpd="sng">
            <a:solidFill>
              <a:srgbClr val="00B0F0"/>
            </a:solidFill>
            <a:prstDash val="solid"/>
            <a:round/>
            <a:headEnd type="none" w="med" len="med"/>
            <a:tailEnd type="none" w="med" len="med"/>
          </a:ln>
        </p:spPr>
      </p:cxnSp>
      <p:sp>
        <p:nvSpPr>
          <p:cNvPr id="325" name="Google Shape;325;p35"/>
          <p:cNvSpPr/>
          <p:nvPr/>
        </p:nvSpPr>
        <p:spPr>
          <a:xfrm flipH="1">
            <a:off x="5959700" y="354225"/>
            <a:ext cx="693900" cy="4608300"/>
          </a:xfrm>
          <a:prstGeom prst="leftBrace">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26" name="Google Shape;326;p35"/>
          <p:cNvSpPr/>
          <p:nvPr/>
        </p:nvSpPr>
        <p:spPr>
          <a:xfrm>
            <a:off x="2554225" y="354225"/>
            <a:ext cx="693900" cy="4608300"/>
          </a:xfrm>
          <a:prstGeom prst="leftBrace">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27" name="Google Shape;327;p35"/>
          <p:cNvSpPr txBox="1"/>
          <p:nvPr/>
        </p:nvSpPr>
        <p:spPr>
          <a:xfrm>
            <a:off x="6709825" y="2359050"/>
            <a:ext cx="18687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5 hats</a:t>
            </a:r>
            <a:endParaRPr sz="2300">
              <a:solidFill>
                <a:schemeClr val="accent3"/>
              </a:solidFill>
              <a:latin typeface="Proxima Nova"/>
              <a:ea typeface="Proxima Nova"/>
              <a:cs typeface="Proxima Nova"/>
              <a:sym typeface="Proxima Nova"/>
            </a:endParaRPr>
          </a:p>
        </p:txBody>
      </p:sp>
      <p:sp>
        <p:nvSpPr>
          <p:cNvPr id="328" name="Google Shape;328;p35"/>
          <p:cNvSpPr txBox="1"/>
          <p:nvPr/>
        </p:nvSpPr>
        <p:spPr>
          <a:xfrm>
            <a:off x="990900" y="2359050"/>
            <a:ext cx="18687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5 bunnies</a:t>
            </a:r>
            <a:endParaRPr sz="2300">
              <a:solidFill>
                <a:schemeClr val="accent3"/>
              </a:solidFill>
              <a:latin typeface="Proxima Nova"/>
              <a:ea typeface="Proxima Nova"/>
              <a:cs typeface="Proxima Nova"/>
              <a:sym typeface="Proxima Nova"/>
            </a:endParaRPr>
          </a:p>
        </p:txBody>
      </p:sp>
      <p:sp>
        <p:nvSpPr>
          <p:cNvPr id="329" name="Google Shape;329;p35"/>
          <p:cNvSpPr/>
          <p:nvPr/>
        </p:nvSpPr>
        <p:spPr>
          <a:xfrm>
            <a:off x="244750" y="354225"/>
            <a:ext cx="2218800" cy="148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latin typeface="Proxima Nova"/>
                <a:ea typeface="Proxima Nova"/>
                <a:cs typeface="Proxima Nova"/>
                <a:sym typeface="Proxima Nova"/>
              </a:rPr>
              <a:t>CARDINAL EXTENSION</a:t>
            </a:r>
            <a:endParaRPr sz="2600" b="1">
              <a:latin typeface="Proxima Nova"/>
              <a:ea typeface="Proxima Nova"/>
              <a:cs typeface="Proxima Nova"/>
              <a:sym typeface="Proxima Nova"/>
            </a:endParaRPr>
          </a:p>
        </p:txBody>
      </p:sp>
      <p:sp>
        <p:nvSpPr>
          <p:cNvPr id="2" name="Google Shape;356;p36">
            <a:extLst>
              <a:ext uri="{FF2B5EF4-FFF2-40B4-BE49-F238E27FC236}">
                <a16:creationId xmlns:a16="http://schemas.microsoft.com/office/drawing/2014/main" id="{E8E1C4EC-A6C2-7D64-0D83-DDB675186A5D}"/>
              </a:ext>
            </a:extLst>
          </p:cNvPr>
          <p:cNvSpPr/>
          <p:nvPr/>
        </p:nvSpPr>
        <p:spPr>
          <a:xfrm>
            <a:off x="88900" y="132375"/>
            <a:ext cx="9055100" cy="4863900"/>
          </a:xfrm>
          <a:prstGeom prst="rect">
            <a:avLst/>
          </a:prstGeom>
          <a:solidFill>
            <a:srgbClr val="FFFFFF">
              <a:alpha val="854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3" name="Google Shape;357;p36">
            <a:extLst>
              <a:ext uri="{FF2B5EF4-FFF2-40B4-BE49-F238E27FC236}">
                <a16:creationId xmlns:a16="http://schemas.microsoft.com/office/drawing/2014/main" id="{DD09AF65-4274-B238-9AB5-0F02ADF526BF}"/>
              </a:ext>
            </a:extLst>
          </p:cNvPr>
          <p:cNvPicPr preferRelativeResize="0"/>
          <p:nvPr/>
        </p:nvPicPr>
        <p:blipFill>
          <a:blip r:embed="rId5">
            <a:alphaModFix/>
          </a:blip>
          <a:stretch>
            <a:fillRect/>
          </a:stretch>
        </p:blipFill>
        <p:spPr>
          <a:xfrm>
            <a:off x="712352" y="630450"/>
            <a:ext cx="2820714" cy="3525900"/>
          </a:xfrm>
          <a:prstGeom prst="rect">
            <a:avLst/>
          </a:prstGeom>
          <a:noFill/>
          <a:ln>
            <a:noFill/>
          </a:ln>
        </p:spPr>
      </p:pic>
      <p:pic>
        <p:nvPicPr>
          <p:cNvPr id="4" name="Google Shape;358;p36">
            <a:extLst>
              <a:ext uri="{FF2B5EF4-FFF2-40B4-BE49-F238E27FC236}">
                <a16:creationId xmlns:a16="http://schemas.microsoft.com/office/drawing/2014/main" id="{3FB6E0EB-9027-4CE2-E5BA-62D1D2748C57}"/>
              </a:ext>
            </a:extLst>
          </p:cNvPr>
          <p:cNvPicPr preferRelativeResize="0"/>
          <p:nvPr/>
        </p:nvPicPr>
        <p:blipFill>
          <a:blip r:embed="rId6">
            <a:alphaModFix/>
          </a:blip>
          <a:stretch>
            <a:fillRect/>
          </a:stretch>
        </p:blipFill>
        <p:spPr>
          <a:xfrm>
            <a:off x="4066138" y="399626"/>
            <a:ext cx="4366175" cy="2912217"/>
          </a:xfrm>
          <a:prstGeom prst="rect">
            <a:avLst/>
          </a:prstGeom>
          <a:noFill/>
          <a:ln>
            <a:noFill/>
          </a:ln>
        </p:spPr>
      </p:pic>
      <p:pic>
        <p:nvPicPr>
          <p:cNvPr id="5" name="Google Shape;359;p36">
            <a:extLst>
              <a:ext uri="{FF2B5EF4-FFF2-40B4-BE49-F238E27FC236}">
                <a16:creationId xmlns:a16="http://schemas.microsoft.com/office/drawing/2014/main" id="{1EA7A30D-9C14-6ADB-83D6-7FDEBE330223}"/>
              </a:ext>
            </a:extLst>
          </p:cNvPr>
          <p:cNvPicPr preferRelativeResize="0"/>
          <p:nvPr/>
        </p:nvPicPr>
        <p:blipFill>
          <a:blip r:embed="rId7">
            <a:alphaModFix/>
          </a:blip>
          <a:stretch>
            <a:fillRect/>
          </a:stretch>
        </p:blipFill>
        <p:spPr>
          <a:xfrm>
            <a:off x="3925125" y="3910938"/>
            <a:ext cx="4648200" cy="647700"/>
          </a:xfrm>
          <a:prstGeom prst="rect">
            <a:avLst/>
          </a:prstGeom>
          <a:noFill/>
          <a:ln>
            <a:noFill/>
          </a:ln>
        </p:spPr>
      </p:pic>
    </p:spTree>
    <p:extLst>
      <p:ext uri="{BB962C8B-B14F-4D97-AF65-F5344CB8AC3E}">
        <p14:creationId xmlns:p14="http://schemas.microsoft.com/office/powerpoint/2010/main" val="295657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Children’s Understanding of Numbers &amp; Counting</a:t>
            </a:r>
            <a:endParaRPr/>
          </a:p>
          <a:p>
            <a:pPr marL="0" lvl="0" indent="0" algn="l" rtl="0">
              <a:spcBef>
                <a:spcPts val="0"/>
              </a:spcBef>
              <a:spcAft>
                <a:spcPts val="0"/>
              </a:spcAft>
              <a:buNone/>
            </a:pPr>
            <a:endParaRPr/>
          </a:p>
        </p:txBody>
      </p:sp>
      <p:pic>
        <p:nvPicPr>
          <p:cNvPr id="365" name="Google Shape;365;p37"/>
          <p:cNvPicPr preferRelativeResize="0"/>
          <p:nvPr/>
        </p:nvPicPr>
        <p:blipFill>
          <a:blip r:embed="rId3">
            <a:alphaModFix/>
          </a:blip>
          <a:stretch>
            <a:fillRect/>
          </a:stretch>
        </p:blipFill>
        <p:spPr>
          <a:xfrm>
            <a:off x="198338" y="1379975"/>
            <a:ext cx="8747324" cy="2383550"/>
          </a:xfrm>
          <a:prstGeom prst="rect">
            <a:avLst/>
          </a:prstGeom>
          <a:noFill/>
          <a:ln>
            <a:noFill/>
          </a:ln>
        </p:spPr>
      </p:pic>
      <p:sp>
        <p:nvSpPr>
          <p:cNvPr id="366" name="Google Shape;366;p37"/>
          <p:cNvSpPr/>
          <p:nvPr/>
        </p:nvSpPr>
        <p:spPr>
          <a:xfrm>
            <a:off x="275525" y="1247175"/>
            <a:ext cx="8747400" cy="149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275525" y="2974825"/>
            <a:ext cx="8747400" cy="71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txBox="1"/>
          <p:nvPr/>
        </p:nvSpPr>
        <p:spPr>
          <a:xfrm>
            <a:off x="7663550" y="4728600"/>
            <a:ext cx="23826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Wynn, 1990, 1992</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Children’s Understanding of Numbers &amp; Counting</a:t>
            </a:r>
            <a:endParaRPr/>
          </a:p>
          <a:p>
            <a:pPr marL="0" lvl="0" indent="0" algn="l" rtl="0">
              <a:spcBef>
                <a:spcPts val="0"/>
              </a:spcBef>
              <a:spcAft>
                <a:spcPts val="0"/>
              </a:spcAft>
              <a:buNone/>
            </a:pPr>
            <a:endParaRPr/>
          </a:p>
        </p:txBody>
      </p:sp>
      <p:pic>
        <p:nvPicPr>
          <p:cNvPr id="374" name="Google Shape;374;p38"/>
          <p:cNvPicPr preferRelativeResize="0"/>
          <p:nvPr/>
        </p:nvPicPr>
        <p:blipFill>
          <a:blip r:embed="rId3">
            <a:alphaModFix/>
          </a:blip>
          <a:stretch>
            <a:fillRect/>
          </a:stretch>
        </p:blipFill>
        <p:spPr>
          <a:xfrm>
            <a:off x="159700" y="2597075"/>
            <a:ext cx="8747324" cy="2383550"/>
          </a:xfrm>
          <a:prstGeom prst="rect">
            <a:avLst/>
          </a:prstGeom>
          <a:noFill/>
          <a:ln>
            <a:noFill/>
          </a:ln>
        </p:spPr>
      </p:pic>
      <p:sp>
        <p:nvSpPr>
          <p:cNvPr id="375" name="Google Shape;375;p38"/>
          <p:cNvSpPr/>
          <p:nvPr/>
        </p:nvSpPr>
        <p:spPr>
          <a:xfrm>
            <a:off x="2888813" y="2464275"/>
            <a:ext cx="6095400" cy="149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888888" y="4191925"/>
            <a:ext cx="6095400" cy="71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txBox="1"/>
          <p:nvPr/>
        </p:nvSpPr>
        <p:spPr>
          <a:xfrm>
            <a:off x="7663550" y="4728600"/>
            <a:ext cx="23826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Wynn, 1990, 1992</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Children’s Understanding of Numbers &amp; Counting</a:t>
            </a:r>
            <a:endParaRPr/>
          </a:p>
          <a:p>
            <a:pPr marL="0" lvl="0" indent="0" algn="l" rtl="0">
              <a:spcBef>
                <a:spcPts val="0"/>
              </a:spcBef>
              <a:spcAft>
                <a:spcPts val="0"/>
              </a:spcAft>
              <a:buNone/>
            </a:pPr>
            <a:endParaRPr/>
          </a:p>
        </p:txBody>
      </p:sp>
      <p:pic>
        <p:nvPicPr>
          <p:cNvPr id="383" name="Google Shape;383;p39"/>
          <p:cNvPicPr preferRelativeResize="0"/>
          <p:nvPr/>
        </p:nvPicPr>
        <p:blipFill>
          <a:blip r:embed="rId3">
            <a:alphaModFix/>
          </a:blip>
          <a:stretch>
            <a:fillRect/>
          </a:stretch>
        </p:blipFill>
        <p:spPr>
          <a:xfrm>
            <a:off x="159700" y="2597075"/>
            <a:ext cx="8747324" cy="2383550"/>
          </a:xfrm>
          <a:prstGeom prst="rect">
            <a:avLst/>
          </a:prstGeom>
          <a:noFill/>
          <a:ln>
            <a:noFill/>
          </a:ln>
        </p:spPr>
      </p:pic>
      <p:sp>
        <p:nvSpPr>
          <p:cNvPr id="384" name="Google Shape;384;p39"/>
          <p:cNvSpPr/>
          <p:nvPr/>
        </p:nvSpPr>
        <p:spPr>
          <a:xfrm>
            <a:off x="2888813" y="2464275"/>
            <a:ext cx="6095400" cy="149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2888888" y="4191925"/>
            <a:ext cx="6095400" cy="71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9"/>
          <p:cNvGrpSpPr/>
          <p:nvPr/>
        </p:nvGrpSpPr>
        <p:grpSpPr>
          <a:xfrm>
            <a:off x="692075" y="1227810"/>
            <a:ext cx="1503750" cy="1159175"/>
            <a:chOff x="692075" y="1412573"/>
            <a:chExt cx="1503750" cy="1159175"/>
          </a:xfrm>
        </p:grpSpPr>
        <p:pic>
          <p:nvPicPr>
            <p:cNvPr id="387" name="Google Shape;387;p39"/>
            <p:cNvPicPr preferRelativeResize="0"/>
            <p:nvPr/>
          </p:nvPicPr>
          <p:blipFill>
            <a:blip r:embed="rId4">
              <a:alphaModFix/>
            </a:blip>
            <a:stretch>
              <a:fillRect/>
            </a:stretch>
          </p:blipFill>
          <p:spPr>
            <a:xfrm>
              <a:off x="1060700" y="1412573"/>
              <a:ext cx="599475" cy="347175"/>
            </a:xfrm>
            <a:prstGeom prst="rect">
              <a:avLst/>
            </a:prstGeom>
            <a:noFill/>
            <a:ln>
              <a:noFill/>
            </a:ln>
          </p:spPr>
        </p:pic>
        <p:pic>
          <p:nvPicPr>
            <p:cNvPr id="388" name="Google Shape;388;p39"/>
            <p:cNvPicPr preferRelativeResize="0"/>
            <p:nvPr/>
          </p:nvPicPr>
          <p:blipFill>
            <a:blip r:embed="rId4">
              <a:alphaModFix/>
            </a:blip>
            <a:stretch>
              <a:fillRect/>
            </a:stretch>
          </p:blipFill>
          <p:spPr>
            <a:xfrm>
              <a:off x="692075" y="1623135"/>
              <a:ext cx="599475" cy="347175"/>
            </a:xfrm>
            <a:prstGeom prst="rect">
              <a:avLst/>
            </a:prstGeom>
            <a:noFill/>
            <a:ln>
              <a:noFill/>
            </a:ln>
          </p:spPr>
        </p:pic>
        <p:pic>
          <p:nvPicPr>
            <p:cNvPr id="389" name="Google Shape;389;p39"/>
            <p:cNvPicPr preferRelativeResize="0"/>
            <p:nvPr/>
          </p:nvPicPr>
          <p:blipFill>
            <a:blip r:embed="rId4">
              <a:alphaModFix/>
            </a:blip>
            <a:stretch>
              <a:fillRect/>
            </a:stretch>
          </p:blipFill>
          <p:spPr>
            <a:xfrm>
              <a:off x="1291550" y="1759760"/>
              <a:ext cx="599475" cy="347175"/>
            </a:xfrm>
            <a:prstGeom prst="rect">
              <a:avLst/>
            </a:prstGeom>
            <a:noFill/>
            <a:ln>
              <a:noFill/>
            </a:ln>
          </p:spPr>
        </p:pic>
        <p:pic>
          <p:nvPicPr>
            <p:cNvPr id="390" name="Google Shape;390;p39"/>
            <p:cNvPicPr preferRelativeResize="0"/>
            <p:nvPr/>
          </p:nvPicPr>
          <p:blipFill>
            <a:blip r:embed="rId4">
              <a:alphaModFix/>
            </a:blip>
            <a:stretch>
              <a:fillRect/>
            </a:stretch>
          </p:blipFill>
          <p:spPr>
            <a:xfrm>
              <a:off x="996875" y="1927935"/>
              <a:ext cx="599475" cy="347175"/>
            </a:xfrm>
            <a:prstGeom prst="rect">
              <a:avLst/>
            </a:prstGeom>
            <a:noFill/>
            <a:ln>
              <a:noFill/>
            </a:ln>
          </p:spPr>
        </p:pic>
        <p:pic>
          <p:nvPicPr>
            <p:cNvPr id="391" name="Google Shape;391;p39"/>
            <p:cNvPicPr preferRelativeResize="0"/>
            <p:nvPr/>
          </p:nvPicPr>
          <p:blipFill>
            <a:blip r:embed="rId4">
              <a:alphaModFix/>
            </a:blip>
            <a:stretch>
              <a:fillRect/>
            </a:stretch>
          </p:blipFill>
          <p:spPr>
            <a:xfrm>
              <a:off x="1403100" y="1527923"/>
              <a:ext cx="599475" cy="347175"/>
            </a:xfrm>
            <a:prstGeom prst="rect">
              <a:avLst/>
            </a:prstGeom>
            <a:noFill/>
            <a:ln>
              <a:noFill/>
            </a:ln>
          </p:spPr>
        </p:pic>
        <p:pic>
          <p:nvPicPr>
            <p:cNvPr id="392" name="Google Shape;392;p39"/>
            <p:cNvPicPr preferRelativeResize="0"/>
            <p:nvPr/>
          </p:nvPicPr>
          <p:blipFill>
            <a:blip r:embed="rId4">
              <a:alphaModFix/>
            </a:blip>
            <a:stretch>
              <a:fillRect/>
            </a:stretch>
          </p:blipFill>
          <p:spPr>
            <a:xfrm>
              <a:off x="803625" y="1818585"/>
              <a:ext cx="599475" cy="347175"/>
            </a:xfrm>
            <a:prstGeom prst="rect">
              <a:avLst/>
            </a:prstGeom>
            <a:noFill/>
            <a:ln>
              <a:noFill/>
            </a:ln>
          </p:spPr>
        </p:pic>
        <p:pic>
          <p:nvPicPr>
            <p:cNvPr id="393" name="Google Shape;393;p39"/>
            <p:cNvPicPr preferRelativeResize="0"/>
            <p:nvPr/>
          </p:nvPicPr>
          <p:blipFill>
            <a:blip r:embed="rId4">
              <a:alphaModFix/>
            </a:blip>
            <a:stretch>
              <a:fillRect/>
            </a:stretch>
          </p:blipFill>
          <p:spPr>
            <a:xfrm>
              <a:off x="1060700" y="2224573"/>
              <a:ext cx="599475" cy="347175"/>
            </a:xfrm>
            <a:prstGeom prst="rect">
              <a:avLst/>
            </a:prstGeom>
            <a:noFill/>
            <a:ln>
              <a:noFill/>
            </a:ln>
          </p:spPr>
        </p:pic>
        <p:pic>
          <p:nvPicPr>
            <p:cNvPr id="394" name="Google Shape;394;p39"/>
            <p:cNvPicPr preferRelativeResize="0"/>
            <p:nvPr/>
          </p:nvPicPr>
          <p:blipFill>
            <a:blip r:embed="rId4">
              <a:alphaModFix/>
            </a:blip>
            <a:stretch>
              <a:fillRect/>
            </a:stretch>
          </p:blipFill>
          <p:spPr>
            <a:xfrm>
              <a:off x="1596350" y="2023760"/>
              <a:ext cx="599475" cy="347175"/>
            </a:xfrm>
            <a:prstGeom prst="rect">
              <a:avLst/>
            </a:prstGeom>
            <a:noFill/>
            <a:ln>
              <a:noFill/>
            </a:ln>
          </p:spPr>
        </p:pic>
      </p:grpSp>
      <p:sp>
        <p:nvSpPr>
          <p:cNvPr id="395" name="Google Shape;395;p39"/>
          <p:cNvSpPr txBox="1"/>
          <p:nvPr/>
        </p:nvSpPr>
        <p:spPr>
          <a:xfrm>
            <a:off x="7663550" y="4728600"/>
            <a:ext cx="23826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Wynn, 1990, 1992</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Children’s Understanding of Numbers &amp; Counting</a:t>
            </a:r>
            <a:endParaRPr/>
          </a:p>
          <a:p>
            <a:pPr marL="0" lvl="0" indent="0" algn="l" rtl="0">
              <a:spcBef>
                <a:spcPts val="0"/>
              </a:spcBef>
              <a:spcAft>
                <a:spcPts val="0"/>
              </a:spcAft>
              <a:buNone/>
            </a:pPr>
            <a:endParaRPr/>
          </a:p>
        </p:txBody>
      </p:sp>
      <p:pic>
        <p:nvPicPr>
          <p:cNvPr id="401" name="Google Shape;401;p40"/>
          <p:cNvPicPr preferRelativeResize="0"/>
          <p:nvPr/>
        </p:nvPicPr>
        <p:blipFill>
          <a:blip r:embed="rId3">
            <a:alphaModFix/>
          </a:blip>
          <a:stretch>
            <a:fillRect/>
          </a:stretch>
        </p:blipFill>
        <p:spPr>
          <a:xfrm>
            <a:off x="159700" y="2597075"/>
            <a:ext cx="8747324" cy="2383550"/>
          </a:xfrm>
          <a:prstGeom prst="rect">
            <a:avLst/>
          </a:prstGeom>
          <a:noFill/>
          <a:ln>
            <a:noFill/>
          </a:ln>
        </p:spPr>
      </p:pic>
      <p:sp>
        <p:nvSpPr>
          <p:cNvPr id="402" name="Google Shape;402;p40"/>
          <p:cNvSpPr/>
          <p:nvPr/>
        </p:nvSpPr>
        <p:spPr>
          <a:xfrm>
            <a:off x="6138325" y="2464275"/>
            <a:ext cx="2846100" cy="149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p:nvPr/>
        </p:nvSpPr>
        <p:spPr>
          <a:xfrm>
            <a:off x="6032501" y="4191925"/>
            <a:ext cx="2951700" cy="71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0"/>
          <p:cNvGrpSpPr/>
          <p:nvPr/>
        </p:nvGrpSpPr>
        <p:grpSpPr>
          <a:xfrm>
            <a:off x="692075" y="1227810"/>
            <a:ext cx="1503750" cy="1159175"/>
            <a:chOff x="692075" y="1412573"/>
            <a:chExt cx="1503750" cy="1159175"/>
          </a:xfrm>
        </p:grpSpPr>
        <p:pic>
          <p:nvPicPr>
            <p:cNvPr id="405" name="Google Shape;405;p40"/>
            <p:cNvPicPr preferRelativeResize="0"/>
            <p:nvPr/>
          </p:nvPicPr>
          <p:blipFill>
            <a:blip r:embed="rId4">
              <a:alphaModFix/>
            </a:blip>
            <a:stretch>
              <a:fillRect/>
            </a:stretch>
          </p:blipFill>
          <p:spPr>
            <a:xfrm>
              <a:off x="1060700" y="1412573"/>
              <a:ext cx="599475" cy="347175"/>
            </a:xfrm>
            <a:prstGeom prst="rect">
              <a:avLst/>
            </a:prstGeom>
            <a:noFill/>
            <a:ln>
              <a:noFill/>
            </a:ln>
          </p:spPr>
        </p:pic>
        <p:pic>
          <p:nvPicPr>
            <p:cNvPr id="406" name="Google Shape;406;p40"/>
            <p:cNvPicPr preferRelativeResize="0"/>
            <p:nvPr/>
          </p:nvPicPr>
          <p:blipFill>
            <a:blip r:embed="rId4">
              <a:alphaModFix/>
            </a:blip>
            <a:stretch>
              <a:fillRect/>
            </a:stretch>
          </p:blipFill>
          <p:spPr>
            <a:xfrm>
              <a:off x="692075" y="1623135"/>
              <a:ext cx="599475" cy="347175"/>
            </a:xfrm>
            <a:prstGeom prst="rect">
              <a:avLst/>
            </a:prstGeom>
            <a:noFill/>
            <a:ln>
              <a:noFill/>
            </a:ln>
          </p:spPr>
        </p:pic>
        <p:pic>
          <p:nvPicPr>
            <p:cNvPr id="407" name="Google Shape;407;p40"/>
            <p:cNvPicPr preferRelativeResize="0"/>
            <p:nvPr/>
          </p:nvPicPr>
          <p:blipFill>
            <a:blip r:embed="rId4">
              <a:alphaModFix/>
            </a:blip>
            <a:stretch>
              <a:fillRect/>
            </a:stretch>
          </p:blipFill>
          <p:spPr>
            <a:xfrm>
              <a:off x="1291550" y="1759760"/>
              <a:ext cx="599475" cy="347175"/>
            </a:xfrm>
            <a:prstGeom prst="rect">
              <a:avLst/>
            </a:prstGeom>
            <a:noFill/>
            <a:ln>
              <a:noFill/>
            </a:ln>
          </p:spPr>
        </p:pic>
        <p:pic>
          <p:nvPicPr>
            <p:cNvPr id="408" name="Google Shape;408;p40"/>
            <p:cNvPicPr preferRelativeResize="0"/>
            <p:nvPr/>
          </p:nvPicPr>
          <p:blipFill>
            <a:blip r:embed="rId4">
              <a:alphaModFix/>
            </a:blip>
            <a:stretch>
              <a:fillRect/>
            </a:stretch>
          </p:blipFill>
          <p:spPr>
            <a:xfrm>
              <a:off x="996875" y="1927935"/>
              <a:ext cx="599475" cy="347175"/>
            </a:xfrm>
            <a:prstGeom prst="rect">
              <a:avLst/>
            </a:prstGeom>
            <a:noFill/>
            <a:ln>
              <a:noFill/>
            </a:ln>
          </p:spPr>
        </p:pic>
        <p:pic>
          <p:nvPicPr>
            <p:cNvPr id="409" name="Google Shape;409;p40"/>
            <p:cNvPicPr preferRelativeResize="0"/>
            <p:nvPr/>
          </p:nvPicPr>
          <p:blipFill>
            <a:blip r:embed="rId4">
              <a:alphaModFix/>
            </a:blip>
            <a:stretch>
              <a:fillRect/>
            </a:stretch>
          </p:blipFill>
          <p:spPr>
            <a:xfrm>
              <a:off x="1403100" y="1527923"/>
              <a:ext cx="599475" cy="347175"/>
            </a:xfrm>
            <a:prstGeom prst="rect">
              <a:avLst/>
            </a:prstGeom>
            <a:noFill/>
            <a:ln>
              <a:noFill/>
            </a:ln>
          </p:spPr>
        </p:pic>
        <p:pic>
          <p:nvPicPr>
            <p:cNvPr id="410" name="Google Shape;410;p40"/>
            <p:cNvPicPr preferRelativeResize="0"/>
            <p:nvPr/>
          </p:nvPicPr>
          <p:blipFill>
            <a:blip r:embed="rId4">
              <a:alphaModFix/>
            </a:blip>
            <a:stretch>
              <a:fillRect/>
            </a:stretch>
          </p:blipFill>
          <p:spPr>
            <a:xfrm>
              <a:off x="803625" y="1818585"/>
              <a:ext cx="599475" cy="347175"/>
            </a:xfrm>
            <a:prstGeom prst="rect">
              <a:avLst/>
            </a:prstGeom>
            <a:noFill/>
            <a:ln>
              <a:noFill/>
            </a:ln>
          </p:spPr>
        </p:pic>
        <p:pic>
          <p:nvPicPr>
            <p:cNvPr id="411" name="Google Shape;411;p40"/>
            <p:cNvPicPr preferRelativeResize="0"/>
            <p:nvPr/>
          </p:nvPicPr>
          <p:blipFill>
            <a:blip r:embed="rId4">
              <a:alphaModFix/>
            </a:blip>
            <a:stretch>
              <a:fillRect/>
            </a:stretch>
          </p:blipFill>
          <p:spPr>
            <a:xfrm>
              <a:off x="1060700" y="2224573"/>
              <a:ext cx="599475" cy="347175"/>
            </a:xfrm>
            <a:prstGeom prst="rect">
              <a:avLst/>
            </a:prstGeom>
            <a:noFill/>
            <a:ln>
              <a:noFill/>
            </a:ln>
          </p:spPr>
        </p:pic>
        <p:pic>
          <p:nvPicPr>
            <p:cNvPr id="412" name="Google Shape;412;p40"/>
            <p:cNvPicPr preferRelativeResize="0"/>
            <p:nvPr/>
          </p:nvPicPr>
          <p:blipFill>
            <a:blip r:embed="rId4">
              <a:alphaModFix/>
            </a:blip>
            <a:stretch>
              <a:fillRect/>
            </a:stretch>
          </p:blipFill>
          <p:spPr>
            <a:xfrm>
              <a:off x="1596350" y="2023760"/>
              <a:ext cx="599475" cy="347175"/>
            </a:xfrm>
            <a:prstGeom prst="rect">
              <a:avLst/>
            </a:prstGeom>
            <a:noFill/>
            <a:ln>
              <a:noFill/>
            </a:ln>
          </p:spPr>
        </p:pic>
      </p:grpSp>
      <p:sp>
        <p:nvSpPr>
          <p:cNvPr id="413" name="Google Shape;413;p40"/>
          <p:cNvSpPr txBox="1"/>
          <p:nvPr/>
        </p:nvSpPr>
        <p:spPr>
          <a:xfrm>
            <a:off x="7663550" y="4728600"/>
            <a:ext cx="23826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Wynn, 1990, 1992</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Children’s Understanding of Numbers &amp; Counting</a:t>
            </a:r>
            <a:endParaRPr/>
          </a:p>
          <a:p>
            <a:pPr marL="0" lvl="0" indent="0" algn="l" rtl="0">
              <a:spcBef>
                <a:spcPts val="0"/>
              </a:spcBef>
              <a:spcAft>
                <a:spcPts val="0"/>
              </a:spcAft>
              <a:buNone/>
            </a:pPr>
            <a:endParaRPr/>
          </a:p>
        </p:txBody>
      </p:sp>
      <p:pic>
        <p:nvPicPr>
          <p:cNvPr id="419" name="Google Shape;419;p41"/>
          <p:cNvPicPr preferRelativeResize="0"/>
          <p:nvPr/>
        </p:nvPicPr>
        <p:blipFill>
          <a:blip r:embed="rId3">
            <a:alphaModFix/>
          </a:blip>
          <a:stretch>
            <a:fillRect/>
          </a:stretch>
        </p:blipFill>
        <p:spPr>
          <a:xfrm>
            <a:off x="159700" y="2597075"/>
            <a:ext cx="8747324" cy="2383550"/>
          </a:xfrm>
          <a:prstGeom prst="rect">
            <a:avLst/>
          </a:prstGeom>
          <a:noFill/>
          <a:ln>
            <a:noFill/>
          </a:ln>
        </p:spPr>
      </p:pic>
      <p:sp>
        <p:nvSpPr>
          <p:cNvPr id="420" name="Google Shape;420;p41"/>
          <p:cNvSpPr/>
          <p:nvPr/>
        </p:nvSpPr>
        <p:spPr>
          <a:xfrm>
            <a:off x="6138325" y="2464275"/>
            <a:ext cx="2846100" cy="149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6032501" y="4191925"/>
            <a:ext cx="2951700" cy="71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41"/>
          <p:cNvGrpSpPr/>
          <p:nvPr/>
        </p:nvGrpSpPr>
        <p:grpSpPr>
          <a:xfrm>
            <a:off x="692075" y="1227810"/>
            <a:ext cx="1503750" cy="1159175"/>
            <a:chOff x="692075" y="1412573"/>
            <a:chExt cx="1503750" cy="1159175"/>
          </a:xfrm>
        </p:grpSpPr>
        <p:pic>
          <p:nvPicPr>
            <p:cNvPr id="423" name="Google Shape;423;p41"/>
            <p:cNvPicPr preferRelativeResize="0"/>
            <p:nvPr/>
          </p:nvPicPr>
          <p:blipFill>
            <a:blip r:embed="rId4">
              <a:alphaModFix/>
            </a:blip>
            <a:stretch>
              <a:fillRect/>
            </a:stretch>
          </p:blipFill>
          <p:spPr>
            <a:xfrm>
              <a:off x="1060700" y="1412573"/>
              <a:ext cx="599475" cy="347175"/>
            </a:xfrm>
            <a:prstGeom prst="rect">
              <a:avLst/>
            </a:prstGeom>
            <a:noFill/>
            <a:ln>
              <a:noFill/>
            </a:ln>
          </p:spPr>
        </p:pic>
        <p:pic>
          <p:nvPicPr>
            <p:cNvPr id="424" name="Google Shape;424;p41"/>
            <p:cNvPicPr preferRelativeResize="0"/>
            <p:nvPr/>
          </p:nvPicPr>
          <p:blipFill>
            <a:blip r:embed="rId4">
              <a:alphaModFix/>
            </a:blip>
            <a:stretch>
              <a:fillRect/>
            </a:stretch>
          </p:blipFill>
          <p:spPr>
            <a:xfrm>
              <a:off x="692075" y="1623135"/>
              <a:ext cx="599475" cy="347175"/>
            </a:xfrm>
            <a:prstGeom prst="rect">
              <a:avLst/>
            </a:prstGeom>
            <a:noFill/>
            <a:ln>
              <a:noFill/>
            </a:ln>
          </p:spPr>
        </p:pic>
        <p:pic>
          <p:nvPicPr>
            <p:cNvPr id="425" name="Google Shape;425;p41"/>
            <p:cNvPicPr preferRelativeResize="0"/>
            <p:nvPr/>
          </p:nvPicPr>
          <p:blipFill>
            <a:blip r:embed="rId4">
              <a:alphaModFix/>
            </a:blip>
            <a:stretch>
              <a:fillRect/>
            </a:stretch>
          </p:blipFill>
          <p:spPr>
            <a:xfrm>
              <a:off x="1291550" y="1759760"/>
              <a:ext cx="599475" cy="347175"/>
            </a:xfrm>
            <a:prstGeom prst="rect">
              <a:avLst/>
            </a:prstGeom>
            <a:noFill/>
            <a:ln>
              <a:noFill/>
            </a:ln>
          </p:spPr>
        </p:pic>
        <p:pic>
          <p:nvPicPr>
            <p:cNvPr id="426" name="Google Shape;426;p41"/>
            <p:cNvPicPr preferRelativeResize="0"/>
            <p:nvPr/>
          </p:nvPicPr>
          <p:blipFill>
            <a:blip r:embed="rId4">
              <a:alphaModFix/>
            </a:blip>
            <a:stretch>
              <a:fillRect/>
            </a:stretch>
          </p:blipFill>
          <p:spPr>
            <a:xfrm>
              <a:off x="996875" y="1927935"/>
              <a:ext cx="599475" cy="347175"/>
            </a:xfrm>
            <a:prstGeom prst="rect">
              <a:avLst/>
            </a:prstGeom>
            <a:noFill/>
            <a:ln>
              <a:noFill/>
            </a:ln>
          </p:spPr>
        </p:pic>
        <p:pic>
          <p:nvPicPr>
            <p:cNvPr id="427" name="Google Shape;427;p41"/>
            <p:cNvPicPr preferRelativeResize="0"/>
            <p:nvPr/>
          </p:nvPicPr>
          <p:blipFill>
            <a:blip r:embed="rId4">
              <a:alphaModFix/>
            </a:blip>
            <a:stretch>
              <a:fillRect/>
            </a:stretch>
          </p:blipFill>
          <p:spPr>
            <a:xfrm>
              <a:off x="1403100" y="1527923"/>
              <a:ext cx="599475" cy="347175"/>
            </a:xfrm>
            <a:prstGeom prst="rect">
              <a:avLst/>
            </a:prstGeom>
            <a:noFill/>
            <a:ln>
              <a:noFill/>
            </a:ln>
          </p:spPr>
        </p:pic>
        <p:pic>
          <p:nvPicPr>
            <p:cNvPr id="428" name="Google Shape;428;p41"/>
            <p:cNvPicPr preferRelativeResize="0"/>
            <p:nvPr/>
          </p:nvPicPr>
          <p:blipFill>
            <a:blip r:embed="rId4">
              <a:alphaModFix/>
            </a:blip>
            <a:stretch>
              <a:fillRect/>
            </a:stretch>
          </p:blipFill>
          <p:spPr>
            <a:xfrm>
              <a:off x="803625" y="1818585"/>
              <a:ext cx="599475" cy="347175"/>
            </a:xfrm>
            <a:prstGeom prst="rect">
              <a:avLst/>
            </a:prstGeom>
            <a:noFill/>
            <a:ln>
              <a:noFill/>
            </a:ln>
          </p:spPr>
        </p:pic>
        <p:pic>
          <p:nvPicPr>
            <p:cNvPr id="429" name="Google Shape;429;p41"/>
            <p:cNvPicPr preferRelativeResize="0"/>
            <p:nvPr/>
          </p:nvPicPr>
          <p:blipFill>
            <a:blip r:embed="rId4">
              <a:alphaModFix/>
            </a:blip>
            <a:stretch>
              <a:fillRect/>
            </a:stretch>
          </p:blipFill>
          <p:spPr>
            <a:xfrm>
              <a:off x="1060700" y="2224573"/>
              <a:ext cx="599475" cy="347175"/>
            </a:xfrm>
            <a:prstGeom prst="rect">
              <a:avLst/>
            </a:prstGeom>
            <a:noFill/>
            <a:ln>
              <a:noFill/>
            </a:ln>
          </p:spPr>
        </p:pic>
        <p:pic>
          <p:nvPicPr>
            <p:cNvPr id="430" name="Google Shape;430;p41"/>
            <p:cNvPicPr preferRelativeResize="0"/>
            <p:nvPr/>
          </p:nvPicPr>
          <p:blipFill>
            <a:blip r:embed="rId4">
              <a:alphaModFix/>
            </a:blip>
            <a:stretch>
              <a:fillRect/>
            </a:stretch>
          </p:blipFill>
          <p:spPr>
            <a:xfrm>
              <a:off x="1596350" y="2023760"/>
              <a:ext cx="599475" cy="347175"/>
            </a:xfrm>
            <a:prstGeom prst="rect">
              <a:avLst/>
            </a:prstGeom>
            <a:noFill/>
            <a:ln>
              <a:noFill/>
            </a:ln>
          </p:spPr>
        </p:pic>
      </p:grpSp>
      <p:pic>
        <p:nvPicPr>
          <p:cNvPr id="431" name="Google Shape;431;p41"/>
          <p:cNvPicPr preferRelativeResize="0"/>
          <p:nvPr/>
        </p:nvPicPr>
        <p:blipFill>
          <a:blip r:embed="rId4">
            <a:alphaModFix/>
          </a:blip>
          <a:stretch>
            <a:fillRect/>
          </a:stretch>
        </p:blipFill>
        <p:spPr>
          <a:xfrm>
            <a:off x="3243525" y="1796573"/>
            <a:ext cx="599475" cy="347175"/>
          </a:xfrm>
          <a:prstGeom prst="rect">
            <a:avLst/>
          </a:prstGeom>
          <a:noFill/>
          <a:ln>
            <a:noFill/>
          </a:ln>
        </p:spPr>
      </p:pic>
      <p:sp>
        <p:nvSpPr>
          <p:cNvPr id="432" name="Google Shape;432;p41"/>
          <p:cNvSpPr txBox="1"/>
          <p:nvPr/>
        </p:nvSpPr>
        <p:spPr>
          <a:xfrm>
            <a:off x="7663550" y="4728600"/>
            <a:ext cx="23826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Wynn, 1990, 1992</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Children’s Understanding of Numbers &amp; Counting</a:t>
            </a:r>
            <a:endParaRPr/>
          </a:p>
          <a:p>
            <a:pPr marL="0" lvl="0" indent="0" algn="l" rtl="0">
              <a:spcBef>
                <a:spcPts val="0"/>
              </a:spcBef>
              <a:spcAft>
                <a:spcPts val="0"/>
              </a:spcAft>
              <a:buNone/>
            </a:pPr>
            <a:endParaRPr/>
          </a:p>
        </p:txBody>
      </p:sp>
      <p:pic>
        <p:nvPicPr>
          <p:cNvPr id="438" name="Google Shape;438;p42"/>
          <p:cNvPicPr preferRelativeResize="0"/>
          <p:nvPr/>
        </p:nvPicPr>
        <p:blipFill>
          <a:blip r:embed="rId3">
            <a:alphaModFix/>
          </a:blip>
          <a:stretch>
            <a:fillRect/>
          </a:stretch>
        </p:blipFill>
        <p:spPr>
          <a:xfrm>
            <a:off x="159700" y="2597075"/>
            <a:ext cx="8747324" cy="2383550"/>
          </a:xfrm>
          <a:prstGeom prst="rect">
            <a:avLst/>
          </a:prstGeom>
          <a:noFill/>
          <a:ln>
            <a:noFill/>
          </a:ln>
        </p:spPr>
      </p:pic>
      <p:sp>
        <p:nvSpPr>
          <p:cNvPr id="439" name="Google Shape;439;p42"/>
          <p:cNvSpPr/>
          <p:nvPr/>
        </p:nvSpPr>
        <p:spPr>
          <a:xfrm>
            <a:off x="6138325" y="2464275"/>
            <a:ext cx="2846100" cy="149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6032501" y="4191925"/>
            <a:ext cx="2951700" cy="71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42"/>
          <p:cNvGrpSpPr/>
          <p:nvPr/>
        </p:nvGrpSpPr>
        <p:grpSpPr>
          <a:xfrm>
            <a:off x="692075" y="1227810"/>
            <a:ext cx="1503750" cy="1159175"/>
            <a:chOff x="692075" y="1412573"/>
            <a:chExt cx="1503750" cy="1159175"/>
          </a:xfrm>
        </p:grpSpPr>
        <p:pic>
          <p:nvPicPr>
            <p:cNvPr id="442" name="Google Shape;442;p42"/>
            <p:cNvPicPr preferRelativeResize="0"/>
            <p:nvPr/>
          </p:nvPicPr>
          <p:blipFill>
            <a:blip r:embed="rId4">
              <a:alphaModFix/>
            </a:blip>
            <a:stretch>
              <a:fillRect/>
            </a:stretch>
          </p:blipFill>
          <p:spPr>
            <a:xfrm>
              <a:off x="1060700" y="1412573"/>
              <a:ext cx="599475" cy="347175"/>
            </a:xfrm>
            <a:prstGeom prst="rect">
              <a:avLst/>
            </a:prstGeom>
            <a:noFill/>
            <a:ln>
              <a:noFill/>
            </a:ln>
          </p:spPr>
        </p:pic>
        <p:pic>
          <p:nvPicPr>
            <p:cNvPr id="443" name="Google Shape;443;p42"/>
            <p:cNvPicPr preferRelativeResize="0"/>
            <p:nvPr/>
          </p:nvPicPr>
          <p:blipFill>
            <a:blip r:embed="rId4">
              <a:alphaModFix/>
            </a:blip>
            <a:stretch>
              <a:fillRect/>
            </a:stretch>
          </p:blipFill>
          <p:spPr>
            <a:xfrm>
              <a:off x="692075" y="1623135"/>
              <a:ext cx="599475" cy="347175"/>
            </a:xfrm>
            <a:prstGeom prst="rect">
              <a:avLst/>
            </a:prstGeom>
            <a:noFill/>
            <a:ln>
              <a:noFill/>
            </a:ln>
          </p:spPr>
        </p:pic>
        <p:pic>
          <p:nvPicPr>
            <p:cNvPr id="444" name="Google Shape;444;p42"/>
            <p:cNvPicPr preferRelativeResize="0"/>
            <p:nvPr/>
          </p:nvPicPr>
          <p:blipFill>
            <a:blip r:embed="rId4">
              <a:alphaModFix/>
            </a:blip>
            <a:stretch>
              <a:fillRect/>
            </a:stretch>
          </p:blipFill>
          <p:spPr>
            <a:xfrm>
              <a:off x="1291550" y="1759760"/>
              <a:ext cx="599475" cy="347175"/>
            </a:xfrm>
            <a:prstGeom prst="rect">
              <a:avLst/>
            </a:prstGeom>
            <a:noFill/>
            <a:ln>
              <a:noFill/>
            </a:ln>
          </p:spPr>
        </p:pic>
        <p:pic>
          <p:nvPicPr>
            <p:cNvPr id="445" name="Google Shape;445;p42"/>
            <p:cNvPicPr preferRelativeResize="0"/>
            <p:nvPr/>
          </p:nvPicPr>
          <p:blipFill>
            <a:blip r:embed="rId4">
              <a:alphaModFix/>
            </a:blip>
            <a:stretch>
              <a:fillRect/>
            </a:stretch>
          </p:blipFill>
          <p:spPr>
            <a:xfrm>
              <a:off x="996875" y="1927935"/>
              <a:ext cx="599475" cy="347175"/>
            </a:xfrm>
            <a:prstGeom prst="rect">
              <a:avLst/>
            </a:prstGeom>
            <a:noFill/>
            <a:ln>
              <a:noFill/>
            </a:ln>
          </p:spPr>
        </p:pic>
        <p:pic>
          <p:nvPicPr>
            <p:cNvPr id="446" name="Google Shape;446;p42"/>
            <p:cNvPicPr preferRelativeResize="0"/>
            <p:nvPr/>
          </p:nvPicPr>
          <p:blipFill>
            <a:blip r:embed="rId4">
              <a:alphaModFix/>
            </a:blip>
            <a:stretch>
              <a:fillRect/>
            </a:stretch>
          </p:blipFill>
          <p:spPr>
            <a:xfrm>
              <a:off x="1403100" y="1527923"/>
              <a:ext cx="599475" cy="347175"/>
            </a:xfrm>
            <a:prstGeom prst="rect">
              <a:avLst/>
            </a:prstGeom>
            <a:noFill/>
            <a:ln>
              <a:noFill/>
            </a:ln>
          </p:spPr>
        </p:pic>
        <p:pic>
          <p:nvPicPr>
            <p:cNvPr id="447" name="Google Shape;447;p42"/>
            <p:cNvPicPr preferRelativeResize="0"/>
            <p:nvPr/>
          </p:nvPicPr>
          <p:blipFill>
            <a:blip r:embed="rId4">
              <a:alphaModFix/>
            </a:blip>
            <a:stretch>
              <a:fillRect/>
            </a:stretch>
          </p:blipFill>
          <p:spPr>
            <a:xfrm>
              <a:off x="803625" y="1818585"/>
              <a:ext cx="599475" cy="347175"/>
            </a:xfrm>
            <a:prstGeom prst="rect">
              <a:avLst/>
            </a:prstGeom>
            <a:noFill/>
            <a:ln>
              <a:noFill/>
            </a:ln>
          </p:spPr>
        </p:pic>
        <p:pic>
          <p:nvPicPr>
            <p:cNvPr id="448" name="Google Shape;448;p42"/>
            <p:cNvPicPr preferRelativeResize="0"/>
            <p:nvPr/>
          </p:nvPicPr>
          <p:blipFill>
            <a:blip r:embed="rId4">
              <a:alphaModFix/>
            </a:blip>
            <a:stretch>
              <a:fillRect/>
            </a:stretch>
          </p:blipFill>
          <p:spPr>
            <a:xfrm>
              <a:off x="1060700" y="2224573"/>
              <a:ext cx="599475" cy="347175"/>
            </a:xfrm>
            <a:prstGeom prst="rect">
              <a:avLst/>
            </a:prstGeom>
            <a:noFill/>
            <a:ln>
              <a:noFill/>
            </a:ln>
          </p:spPr>
        </p:pic>
        <p:pic>
          <p:nvPicPr>
            <p:cNvPr id="449" name="Google Shape;449;p42"/>
            <p:cNvPicPr preferRelativeResize="0"/>
            <p:nvPr/>
          </p:nvPicPr>
          <p:blipFill>
            <a:blip r:embed="rId4">
              <a:alphaModFix/>
            </a:blip>
            <a:stretch>
              <a:fillRect/>
            </a:stretch>
          </p:blipFill>
          <p:spPr>
            <a:xfrm>
              <a:off x="1596350" y="2023760"/>
              <a:ext cx="599475" cy="347175"/>
            </a:xfrm>
            <a:prstGeom prst="rect">
              <a:avLst/>
            </a:prstGeom>
            <a:noFill/>
            <a:ln>
              <a:noFill/>
            </a:ln>
          </p:spPr>
        </p:pic>
      </p:grpSp>
      <p:pic>
        <p:nvPicPr>
          <p:cNvPr id="450" name="Google Shape;450;p42"/>
          <p:cNvPicPr preferRelativeResize="0"/>
          <p:nvPr/>
        </p:nvPicPr>
        <p:blipFill>
          <a:blip r:embed="rId4">
            <a:alphaModFix/>
          </a:blip>
          <a:stretch>
            <a:fillRect/>
          </a:stretch>
        </p:blipFill>
        <p:spPr>
          <a:xfrm>
            <a:off x="3243525" y="1796573"/>
            <a:ext cx="599475" cy="347175"/>
          </a:xfrm>
          <a:prstGeom prst="rect">
            <a:avLst/>
          </a:prstGeom>
          <a:noFill/>
          <a:ln>
            <a:noFill/>
          </a:ln>
        </p:spPr>
      </p:pic>
      <p:pic>
        <p:nvPicPr>
          <p:cNvPr id="451" name="Google Shape;451;p42"/>
          <p:cNvPicPr preferRelativeResize="0"/>
          <p:nvPr/>
        </p:nvPicPr>
        <p:blipFill>
          <a:blip r:embed="rId4">
            <a:alphaModFix/>
          </a:blip>
          <a:stretch>
            <a:fillRect/>
          </a:stretch>
        </p:blipFill>
        <p:spPr>
          <a:xfrm>
            <a:off x="4091575" y="1829698"/>
            <a:ext cx="599475" cy="347175"/>
          </a:xfrm>
          <a:prstGeom prst="rect">
            <a:avLst/>
          </a:prstGeom>
          <a:noFill/>
          <a:ln>
            <a:noFill/>
          </a:ln>
        </p:spPr>
      </p:pic>
      <p:pic>
        <p:nvPicPr>
          <p:cNvPr id="452" name="Google Shape;452;p42"/>
          <p:cNvPicPr preferRelativeResize="0"/>
          <p:nvPr/>
        </p:nvPicPr>
        <p:blipFill>
          <a:blip r:embed="rId4">
            <a:alphaModFix/>
          </a:blip>
          <a:stretch>
            <a:fillRect/>
          </a:stretch>
        </p:blipFill>
        <p:spPr>
          <a:xfrm>
            <a:off x="4091575" y="1482523"/>
            <a:ext cx="599475" cy="347175"/>
          </a:xfrm>
          <a:prstGeom prst="rect">
            <a:avLst/>
          </a:prstGeom>
          <a:noFill/>
          <a:ln>
            <a:noFill/>
          </a:ln>
        </p:spPr>
      </p:pic>
      <p:sp>
        <p:nvSpPr>
          <p:cNvPr id="453" name="Google Shape;453;p42"/>
          <p:cNvSpPr txBox="1"/>
          <p:nvPr/>
        </p:nvSpPr>
        <p:spPr>
          <a:xfrm>
            <a:off x="7663550" y="4728600"/>
            <a:ext cx="23826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Wynn, 1990, 1992</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Children’s Understanding of Numbers &amp; Counting</a:t>
            </a:r>
            <a:endParaRPr/>
          </a:p>
          <a:p>
            <a:pPr marL="0" lvl="0" indent="0" algn="l" rtl="0">
              <a:spcBef>
                <a:spcPts val="0"/>
              </a:spcBef>
              <a:spcAft>
                <a:spcPts val="0"/>
              </a:spcAft>
              <a:buNone/>
            </a:pPr>
            <a:endParaRPr/>
          </a:p>
        </p:txBody>
      </p:sp>
      <p:pic>
        <p:nvPicPr>
          <p:cNvPr id="459" name="Google Shape;459;p43"/>
          <p:cNvPicPr preferRelativeResize="0"/>
          <p:nvPr/>
        </p:nvPicPr>
        <p:blipFill>
          <a:blip r:embed="rId3">
            <a:alphaModFix/>
          </a:blip>
          <a:stretch>
            <a:fillRect/>
          </a:stretch>
        </p:blipFill>
        <p:spPr>
          <a:xfrm>
            <a:off x="159700" y="2597075"/>
            <a:ext cx="8747324" cy="2383550"/>
          </a:xfrm>
          <a:prstGeom prst="rect">
            <a:avLst/>
          </a:prstGeom>
          <a:noFill/>
          <a:ln>
            <a:noFill/>
          </a:ln>
        </p:spPr>
      </p:pic>
      <p:sp>
        <p:nvSpPr>
          <p:cNvPr id="460" name="Google Shape;460;p43"/>
          <p:cNvSpPr/>
          <p:nvPr/>
        </p:nvSpPr>
        <p:spPr>
          <a:xfrm>
            <a:off x="6138325" y="2464275"/>
            <a:ext cx="2846100" cy="149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p:nvPr/>
        </p:nvSpPr>
        <p:spPr>
          <a:xfrm>
            <a:off x="6032501" y="4191925"/>
            <a:ext cx="2951700" cy="710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3"/>
          <p:cNvGrpSpPr/>
          <p:nvPr/>
        </p:nvGrpSpPr>
        <p:grpSpPr>
          <a:xfrm>
            <a:off x="692075" y="1227810"/>
            <a:ext cx="1503750" cy="1159175"/>
            <a:chOff x="692075" y="1412573"/>
            <a:chExt cx="1503750" cy="1159175"/>
          </a:xfrm>
        </p:grpSpPr>
        <p:pic>
          <p:nvPicPr>
            <p:cNvPr id="463" name="Google Shape;463;p43"/>
            <p:cNvPicPr preferRelativeResize="0"/>
            <p:nvPr/>
          </p:nvPicPr>
          <p:blipFill>
            <a:blip r:embed="rId4">
              <a:alphaModFix/>
            </a:blip>
            <a:stretch>
              <a:fillRect/>
            </a:stretch>
          </p:blipFill>
          <p:spPr>
            <a:xfrm>
              <a:off x="1060700" y="1412573"/>
              <a:ext cx="599475" cy="347175"/>
            </a:xfrm>
            <a:prstGeom prst="rect">
              <a:avLst/>
            </a:prstGeom>
            <a:noFill/>
            <a:ln>
              <a:noFill/>
            </a:ln>
          </p:spPr>
        </p:pic>
        <p:pic>
          <p:nvPicPr>
            <p:cNvPr id="464" name="Google Shape;464;p43"/>
            <p:cNvPicPr preferRelativeResize="0"/>
            <p:nvPr/>
          </p:nvPicPr>
          <p:blipFill>
            <a:blip r:embed="rId4">
              <a:alphaModFix/>
            </a:blip>
            <a:stretch>
              <a:fillRect/>
            </a:stretch>
          </p:blipFill>
          <p:spPr>
            <a:xfrm>
              <a:off x="692075" y="1623135"/>
              <a:ext cx="599475" cy="347175"/>
            </a:xfrm>
            <a:prstGeom prst="rect">
              <a:avLst/>
            </a:prstGeom>
            <a:noFill/>
            <a:ln>
              <a:noFill/>
            </a:ln>
          </p:spPr>
        </p:pic>
        <p:pic>
          <p:nvPicPr>
            <p:cNvPr id="465" name="Google Shape;465;p43"/>
            <p:cNvPicPr preferRelativeResize="0"/>
            <p:nvPr/>
          </p:nvPicPr>
          <p:blipFill>
            <a:blip r:embed="rId4">
              <a:alphaModFix/>
            </a:blip>
            <a:stretch>
              <a:fillRect/>
            </a:stretch>
          </p:blipFill>
          <p:spPr>
            <a:xfrm>
              <a:off x="1291550" y="1759760"/>
              <a:ext cx="599475" cy="347175"/>
            </a:xfrm>
            <a:prstGeom prst="rect">
              <a:avLst/>
            </a:prstGeom>
            <a:noFill/>
            <a:ln>
              <a:noFill/>
            </a:ln>
          </p:spPr>
        </p:pic>
        <p:pic>
          <p:nvPicPr>
            <p:cNvPr id="466" name="Google Shape;466;p43"/>
            <p:cNvPicPr preferRelativeResize="0"/>
            <p:nvPr/>
          </p:nvPicPr>
          <p:blipFill>
            <a:blip r:embed="rId4">
              <a:alphaModFix/>
            </a:blip>
            <a:stretch>
              <a:fillRect/>
            </a:stretch>
          </p:blipFill>
          <p:spPr>
            <a:xfrm>
              <a:off x="996875" y="1927935"/>
              <a:ext cx="599475" cy="347175"/>
            </a:xfrm>
            <a:prstGeom prst="rect">
              <a:avLst/>
            </a:prstGeom>
            <a:noFill/>
            <a:ln>
              <a:noFill/>
            </a:ln>
          </p:spPr>
        </p:pic>
        <p:pic>
          <p:nvPicPr>
            <p:cNvPr id="467" name="Google Shape;467;p43"/>
            <p:cNvPicPr preferRelativeResize="0"/>
            <p:nvPr/>
          </p:nvPicPr>
          <p:blipFill>
            <a:blip r:embed="rId4">
              <a:alphaModFix/>
            </a:blip>
            <a:stretch>
              <a:fillRect/>
            </a:stretch>
          </p:blipFill>
          <p:spPr>
            <a:xfrm>
              <a:off x="1403100" y="1527923"/>
              <a:ext cx="599475" cy="347175"/>
            </a:xfrm>
            <a:prstGeom prst="rect">
              <a:avLst/>
            </a:prstGeom>
            <a:noFill/>
            <a:ln>
              <a:noFill/>
            </a:ln>
          </p:spPr>
        </p:pic>
        <p:pic>
          <p:nvPicPr>
            <p:cNvPr id="468" name="Google Shape;468;p43"/>
            <p:cNvPicPr preferRelativeResize="0"/>
            <p:nvPr/>
          </p:nvPicPr>
          <p:blipFill>
            <a:blip r:embed="rId4">
              <a:alphaModFix/>
            </a:blip>
            <a:stretch>
              <a:fillRect/>
            </a:stretch>
          </p:blipFill>
          <p:spPr>
            <a:xfrm>
              <a:off x="803625" y="1818585"/>
              <a:ext cx="599475" cy="347175"/>
            </a:xfrm>
            <a:prstGeom prst="rect">
              <a:avLst/>
            </a:prstGeom>
            <a:noFill/>
            <a:ln>
              <a:noFill/>
            </a:ln>
          </p:spPr>
        </p:pic>
        <p:pic>
          <p:nvPicPr>
            <p:cNvPr id="469" name="Google Shape;469;p43"/>
            <p:cNvPicPr preferRelativeResize="0"/>
            <p:nvPr/>
          </p:nvPicPr>
          <p:blipFill>
            <a:blip r:embed="rId4">
              <a:alphaModFix/>
            </a:blip>
            <a:stretch>
              <a:fillRect/>
            </a:stretch>
          </p:blipFill>
          <p:spPr>
            <a:xfrm>
              <a:off x="1060700" y="2224573"/>
              <a:ext cx="599475" cy="347175"/>
            </a:xfrm>
            <a:prstGeom prst="rect">
              <a:avLst/>
            </a:prstGeom>
            <a:noFill/>
            <a:ln>
              <a:noFill/>
            </a:ln>
          </p:spPr>
        </p:pic>
        <p:pic>
          <p:nvPicPr>
            <p:cNvPr id="470" name="Google Shape;470;p43"/>
            <p:cNvPicPr preferRelativeResize="0"/>
            <p:nvPr/>
          </p:nvPicPr>
          <p:blipFill>
            <a:blip r:embed="rId4">
              <a:alphaModFix/>
            </a:blip>
            <a:stretch>
              <a:fillRect/>
            </a:stretch>
          </p:blipFill>
          <p:spPr>
            <a:xfrm>
              <a:off x="1596350" y="2023760"/>
              <a:ext cx="599475" cy="347175"/>
            </a:xfrm>
            <a:prstGeom prst="rect">
              <a:avLst/>
            </a:prstGeom>
            <a:noFill/>
            <a:ln>
              <a:noFill/>
            </a:ln>
          </p:spPr>
        </p:pic>
      </p:grpSp>
      <p:pic>
        <p:nvPicPr>
          <p:cNvPr id="471" name="Google Shape;471;p43"/>
          <p:cNvPicPr preferRelativeResize="0"/>
          <p:nvPr/>
        </p:nvPicPr>
        <p:blipFill>
          <a:blip r:embed="rId4">
            <a:alphaModFix/>
          </a:blip>
          <a:stretch>
            <a:fillRect/>
          </a:stretch>
        </p:blipFill>
        <p:spPr>
          <a:xfrm>
            <a:off x="3243525" y="1796573"/>
            <a:ext cx="599475" cy="347175"/>
          </a:xfrm>
          <a:prstGeom prst="rect">
            <a:avLst/>
          </a:prstGeom>
          <a:noFill/>
          <a:ln>
            <a:noFill/>
          </a:ln>
        </p:spPr>
      </p:pic>
      <p:pic>
        <p:nvPicPr>
          <p:cNvPr id="472" name="Google Shape;472;p43"/>
          <p:cNvPicPr preferRelativeResize="0"/>
          <p:nvPr/>
        </p:nvPicPr>
        <p:blipFill>
          <a:blip r:embed="rId4">
            <a:alphaModFix/>
          </a:blip>
          <a:stretch>
            <a:fillRect/>
          </a:stretch>
        </p:blipFill>
        <p:spPr>
          <a:xfrm>
            <a:off x="4091575" y="1829698"/>
            <a:ext cx="599475" cy="347175"/>
          </a:xfrm>
          <a:prstGeom prst="rect">
            <a:avLst/>
          </a:prstGeom>
          <a:noFill/>
          <a:ln>
            <a:noFill/>
          </a:ln>
        </p:spPr>
      </p:pic>
      <p:pic>
        <p:nvPicPr>
          <p:cNvPr id="473" name="Google Shape;473;p43"/>
          <p:cNvPicPr preferRelativeResize="0"/>
          <p:nvPr/>
        </p:nvPicPr>
        <p:blipFill>
          <a:blip r:embed="rId4">
            <a:alphaModFix/>
          </a:blip>
          <a:stretch>
            <a:fillRect/>
          </a:stretch>
        </p:blipFill>
        <p:spPr>
          <a:xfrm>
            <a:off x="4091575" y="1482523"/>
            <a:ext cx="599475" cy="347175"/>
          </a:xfrm>
          <a:prstGeom prst="rect">
            <a:avLst/>
          </a:prstGeom>
          <a:noFill/>
          <a:ln>
            <a:noFill/>
          </a:ln>
        </p:spPr>
      </p:pic>
      <p:pic>
        <p:nvPicPr>
          <p:cNvPr id="474" name="Google Shape;474;p43"/>
          <p:cNvPicPr preferRelativeResize="0"/>
          <p:nvPr/>
        </p:nvPicPr>
        <p:blipFill>
          <a:blip r:embed="rId4">
            <a:alphaModFix/>
          </a:blip>
          <a:stretch>
            <a:fillRect/>
          </a:stretch>
        </p:blipFill>
        <p:spPr>
          <a:xfrm>
            <a:off x="5011250" y="2143748"/>
            <a:ext cx="599475" cy="347175"/>
          </a:xfrm>
          <a:prstGeom prst="rect">
            <a:avLst/>
          </a:prstGeom>
          <a:noFill/>
          <a:ln>
            <a:noFill/>
          </a:ln>
        </p:spPr>
      </p:pic>
      <p:pic>
        <p:nvPicPr>
          <p:cNvPr id="475" name="Google Shape;475;p43"/>
          <p:cNvPicPr preferRelativeResize="0"/>
          <p:nvPr/>
        </p:nvPicPr>
        <p:blipFill>
          <a:blip r:embed="rId4">
            <a:alphaModFix/>
          </a:blip>
          <a:stretch>
            <a:fillRect/>
          </a:stretch>
        </p:blipFill>
        <p:spPr>
          <a:xfrm>
            <a:off x="5011250" y="1796573"/>
            <a:ext cx="599475" cy="347175"/>
          </a:xfrm>
          <a:prstGeom prst="rect">
            <a:avLst/>
          </a:prstGeom>
          <a:noFill/>
          <a:ln>
            <a:noFill/>
          </a:ln>
        </p:spPr>
      </p:pic>
      <p:pic>
        <p:nvPicPr>
          <p:cNvPr id="476" name="Google Shape;476;p43"/>
          <p:cNvPicPr preferRelativeResize="0"/>
          <p:nvPr/>
        </p:nvPicPr>
        <p:blipFill>
          <a:blip r:embed="rId4">
            <a:alphaModFix/>
          </a:blip>
          <a:stretch>
            <a:fillRect/>
          </a:stretch>
        </p:blipFill>
        <p:spPr>
          <a:xfrm>
            <a:off x="5011250" y="1407148"/>
            <a:ext cx="599475" cy="347175"/>
          </a:xfrm>
          <a:prstGeom prst="rect">
            <a:avLst/>
          </a:prstGeom>
          <a:noFill/>
          <a:ln>
            <a:noFill/>
          </a:ln>
        </p:spPr>
      </p:pic>
      <p:sp>
        <p:nvSpPr>
          <p:cNvPr id="477" name="Google Shape;477;p43"/>
          <p:cNvSpPr txBox="1"/>
          <p:nvPr/>
        </p:nvSpPr>
        <p:spPr>
          <a:xfrm>
            <a:off x="7663550" y="4728600"/>
            <a:ext cx="23826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Wynn, 1990, 1992</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Children’s Understanding of Numbers &amp; Counting</a:t>
            </a:r>
            <a:endParaRPr/>
          </a:p>
          <a:p>
            <a:pPr marL="0" lvl="0" indent="0" algn="l" rtl="0">
              <a:spcBef>
                <a:spcPts val="0"/>
              </a:spcBef>
              <a:spcAft>
                <a:spcPts val="0"/>
              </a:spcAft>
              <a:buNone/>
            </a:pPr>
            <a:endParaRPr/>
          </a:p>
        </p:txBody>
      </p:sp>
      <p:pic>
        <p:nvPicPr>
          <p:cNvPr id="483" name="Google Shape;483;p44"/>
          <p:cNvPicPr preferRelativeResize="0"/>
          <p:nvPr/>
        </p:nvPicPr>
        <p:blipFill>
          <a:blip r:embed="rId3">
            <a:alphaModFix/>
          </a:blip>
          <a:stretch>
            <a:fillRect/>
          </a:stretch>
        </p:blipFill>
        <p:spPr>
          <a:xfrm>
            <a:off x="159700" y="2597075"/>
            <a:ext cx="8747324" cy="2383550"/>
          </a:xfrm>
          <a:prstGeom prst="rect">
            <a:avLst/>
          </a:prstGeom>
          <a:noFill/>
          <a:ln>
            <a:noFill/>
          </a:ln>
        </p:spPr>
      </p:pic>
      <p:grpSp>
        <p:nvGrpSpPr>
          <p:cNvPr id="484" name="Google Shape;484;p44"/>
          <p:cNvGrpSpPr/>
          <p:nvPr/>
        </p:nvGrpSpPr>
        <p:grpSpPr>
          <a:xfrm>
            <a:off x="692075" y="1227810"/>
            <a:ext cx="1503750" cy="1159175"/>
            <a:chOff x="692075" y="1412573"/>
            <a:chExt cx="1503750" cy="1159175"/>
          </a:xfrm>
        </p:grpSpPr>
        <p:pic>
          <p:nvPicPr>
            <p:cNvPr id="485" name="Google Shape;485;p44"/>
            <p:cNvPicPr preferRelativeResize="0"/>
            <p:nvPr/>
          </p:nvPicPr>
          <p:blipFill>
            <a:blip r:embed="rId4">
              <a:alphaModFix/>
            </a:blip>
            <a:stretch>
              <a:fillRect/>
            </a:stretch>
          </p:blipFill>
          <p:spPr>
            <a:xfrm>
              <a:off x="1060700" y="1412573"/>
              <a:ext cx="599475" cy="347175"/>
            </a:xfrm>
            <a:prstGeom prst="rect">
              <a:avLst/>
            </a:prstGeom>
            <a:noFill/>
            <a:ln>
              <a:noFill/>
            </a:ln>
          </p:spPr>
        </p:pic>
        <p:pic>
          <p:nvPicPr>
            <p:cNvPr id="486" name="Google Shape;486;p44"/>
            <p:cNvPicPr preferRelativeResize="0"/>
            <p:nvPr/>
          </p:nvPicPr>
          <p:blipFill>
            <a:blip r:embed="rId4">
              <a:alphaModFix/>
            </a:blip>
            <a:stretch>
              <a:fillRect/>
            </a:stretch>
          </p:blipFill>
          <p:spPr>
            <a:xfrm>
              <a:off x="692075" y="1623135"/>
              <a:ext cx="599475" cy="347175"/>
            </a:xfrm>
            <a:prstGeom prst="rect">
              <a:avLst/>
            </a:prstGeom>
            <a:noFill/>
            <a:ln>
              <a:noFill/>
            </a:ln>
          </p:spPr>
        </p:pic>
        <p:pic>
          <p:nvPicPr>
            <p:cNvPr id="487" name="Google Shape;487;p44"/>
            <p:cNvPicPr preferRelativeResize="0"/>
            <p:nvPr/>
          </p:nvPicPr>
          <p:blipFill>
            <a:blip r:embed="rId4">
              <a:alphaModFix/>
            </a:blip>
            <a:stretch>
              <a:fillRect/>
            </a:stretch>
          </p:blipFill>
          <p:spPr>
            <a:xfrm>
              <a:off x="1291550" y="1759760"/>
              <a:ext cx="599475" cy="347175"/>
            </a:xfrm>
            <a:prstGeom prst="rect">
              <a:avLst/>
            </a:prstGeom>
            <a:noFill/>
            <a:ln>
              <a:noFill/>
            </a:ln>
          </p:spPr>
        </p:pic>
        <p:pic>
          <p:nvPicPr>
            <p:cNvPr id="488" name="Google Shape;488;p44"/>
            <p:cNvPicPr preferRelativeResize="0"/>
            <p:nvPr/>
          </p:nvPicPr>
          <p:blipFill>
            <a:blip r:embed="rId4">
              <a:alphaModFix/>
            </a:blip>
            <a:stretch>
              <a:fillRect/>
            </a:stretch>
          </p:blipFill>
          <p:spPr>
            <a:xfrm>
              <a:off x="996875" y="1927935"/>
              <a:ext cx="599475" cy="347175"/>
            </a:xfrm>
            <a:prstGeom prst="rect">
              <a:avLst/>
            </a:prstGeom>
            <a:noFill/>
            <a:ln>
              <a:noFill/>
            </a:ln>
          </p:spPr>
        </p:pic>
        <p:pic>
          <p:nvPicPr>
            <p:cNvPr id="489" name="Google Shape;489;p44"/>
            <p:cNvPicPr preferRelativeResize="0"/>
            <p:nvPr/>
          </p:nvPicPr>
          <p:blipFill>
            <a:blip r:embed="rId4">
              <a:alphaModFix/>
            </a:blip>
            <a:stretch>
              <a:fillRect/>
            </a:stretch>
          </p:blipFill>
          <p:spPr>
            <a:xfrm>
              <a:off x="1403100" y="1527923"/>
              <a:ext cx="599475" cy="347175"/>
            </a:xfrm>
            <a:prstGeom prst="rect">
              <a:avLst/>
            </a:prstGeom>
            <a:noFill/>
            <a:ln>
              <a:noFill/>
            </a:ln>
          </p:spPr>
        </p:pic>
        <p:pic>
          <p:nvPicPr>
            <p:cNvPr id="490" name="Google Shape;490;p44"/>
            <p:cNvPicPr preferRelativeResize="0"/>
            <p:nvPr/>
          </p:nvPicPr>
          <p:blipFill>
            <a:blip r:embed="rId4">
              <a:alphaModFix/>
            </a:blip>
            <a:stretch>
              <a:fillRect/>
            </a:stretch>
          </p:blipFill>
          <p:spPr>
            <a:xfrm>
              <a:off x="803625" y="1818585"/>
              <a:ext cx="599475" cy="347175"/>
            </a:xfrm>
            <a:prstGeom prst="rect">
              <a:avLst/>
            </a:prstGeom>
            <a:noFill/>
            <a:ln>
              <a:noFill/>
            </a:ln>
          </p:spPr>
        </p:pic>
        <p:pic>
          <p:nvPicPr>
            <p:cNvPr id="491" name="Google Shape;491;p44"/>
            <p:cNvPicPr preferRelativeResize="0"/>
            <p:nvPr/>
          </p:nvPicPr>
          <p:blipFill>
            <a:blip r:embed="rId4">
              <a:alphaModFix/>
            </a:blip>
            <a:stretch>
              <a:fillRect/>
            </a:stretch>
          </p:blipFill>
          <p:spPr>
            <a:xfrm>
              <a:off x="1060700" y="2224573"/>
              <a:ext cx="599475" cy="347175"/>
            </a:xfrm>
            <a:prstGeom prst="rect">
              <a:avLst/>
            </a:prstGeom>
            <a:noFill/>
            <a:ln>
              <a:noFill/>
            </a:ln>
          </p:spPr>
        </p:pic>
        <p:pic>
          <p:nvPicPr>
            <p:cNvPr id="492" name="Google Shape;492;p44"/>
            <p:cNvPicPr preferRelativeResize="0"/>
            <p:nvPr/>
          </p:nvPicPr>
          <p:blipFill>
            <a:blip r:embed="rId4">
              <a:alphaModFix/>
            </a:blip>
            <a:stretch>
              <a:fillRect/>
            </a:stretch>
          </p:blipFill>
          <p:spPr>
            <a:xfrm>
              <a:off x="1596350" y="2023760"/>
              <a:ext cx="599475" cy="347175"/>
            </a:xfrm>
            <a:prstGeom prst="rect">
              <a:avLst/>
            </a:prstGeom>
            <a:noFill/>
            <a:ln>
              <a:noFill/>
            </a:ln>
          </p:spPr>
        </p:pic>
      </p:grpSp>
      <p:pic>
        <p:nvPicPr>
          <p:cNvPr id="493" name="Google Shape;493;p44"/>
          <p:cNvPicPr preferRelativeResize="0"/>
          <p:nvPr/>
        </p:nvPicPr>
        <p:blipFill>
          <a:blip r:embed="rId4">
            <a:alphaModFix/>
          </a:blip>
          <a:stretch>
            <a:fillRect/>
          </a:stretch>
        </p:blipFill>
        <p:spPr>
          <a:xfrm>
            <a:off x="3243525" y="1796573"/>
            <a:ext cx="599475" cy="347175"/>
          </a:xfrm>
          <a:prstGeom prst="rect">
            <a:avLst/>
          </a:prstGeom>
          <a:noFill/>
          <a:ln>
            <a:noFill/>
          </a:ln>
        </p:spPr>
      </p:pic>
      <p:pic>
        <p:nvPicPr>
          <p:cNvPr id="494" name="Google Shape;494;p44"/>
          <p:cNvPicPr preferRelativeResize="0"/>
          <p:nvPr/>
        </p:nvPicPr>
        <p:blipFill>
          <a:blip r:embed="rId4">
            <a:alphaModFix/>
          </a:blip>
          <a:stretch>
            <a:fillRect/>
          </a:stretch>
        </p:blipFill>
        <p:spPr>
          <a:xfrm>
            <a:off x="4091575" y="1829698"/>
            <a:ext cx="599475" cy="347175"/>
          </a:xfrm>
          <a:prstGeom prst="rect">
            <a:avLst/>
          </a:prstGeom>
          <a:noFill/>
          <a:ln>
            <a:noFill/>
          </a:ln>
        </p:spPr>
      </p:pic>
      <p:pic>
        <p:nvPicPr>
          <p:cNvPr id="495" name="Google Shape;495;p44"/>
          <p:cNvPicPr preferRelativeResize="0"/>
          <p:nvPr/>
        </p:nvPicPr>
        <p:blipFill>
          <a:blip r:embed="rId4">
            <a:alphaModFix/>
          </a:blip>
          <a:stretch>
            <a:fillRect/>
          </a:stretch>
        </p:blipFill>
        <p:spPr>
          <a:xfrm>
            <a:off x="4091575" y="1482523"/>
            <a:ext cx="599475" cy="347175"/>
          </a:xfrm>
          <a:prstGeom prst="rect">
            <a:avLst/>
          </a:prstGeom>
          <a:noFill/>
          <a:ln>
            <a:noFill/>
          </a:ln>
        </p:spPr>
      </p:pic>
      <p:pic>
        <p:nvPicPr>
          <p:cNvPr id="496" name="Google Shape;496;p44"/>
          <p:cNvPicPr preferRelativeResize="0"/>
          <p:nvPr/>
        </p:nvPicPr>
        <p:blipFill>
          <a:blip r:embed="rId4">
            <a:alphaModFix/>
          </a:blip>
          <a:stretch>
            <a:fillRect/>
          </a:stretch>
        </p:blipFill>
        <p:spPr>
          <a:xfrm>
            <a:off x="5011250" y="2143748"/>
            <a:ext cx="599475" cy="347175"/>
          </a:xfrm>
          <a:prstGeom prst="rect">
            <a:avLst/>
          </a:prstGeom>
          <a:noFill/>
          <a:ln>
            <a:noFill/>
          </a:ln>
        </p:spPr>
      </p:pic>
      <p:pic>
        <p:nvPicPr>
          <p:cNvPr id="497" name="Google Shape;497;p44"/>
          <p:cNvPicPr preferRelativeResize="0"/>
          <p:nvPr/>
        </p:nvPicPr>
        <p:blipFill>
          <a:blip r:embed="rId4">
            <a:alphaModFix/>
          </a:blip>
          <a:stretch>
            <a:fillRect/>
          </a:stretch>
        </p:blipFill>
        <p:spPr>
          <a:xfrm>
            <a:off x="5011250" y="1796573"/>
            <a:ext cx="599475" cy="347175"/>
          </a:xfrm>
          <a:prstGeom prst="rect">
            <a:avLst/>
          </a:prstGeom>
          <a:noFill/>
          <a:ln>
            <a:noFill/>
          </a:ln>
        </p:spPr>
      </p:pic>
      <p:pic>
        <p:nvPicPr>
          <p:cNvPr id="498" name="Google Shape;498;p44"/>
          <p:cNvPicPr preferRelativeResize="0"/>
          <p:nvPr/>
        </p:nvPicPr>
        <p:blipFill>
          <a:blip r:embed="rId4">
            <a:alphaModFix/>
          </a:blip>
          <a:stretch>
            <a:fillRect/>
          </a:stretch>
        </p:blipFill>
        <p:spPr>
          <a:xfrm>
            <a:off x="5011250" y="1407148"/>
            <a:ext cx="599475" cy="347175"/>
          </a:xfrm>
          <a:prstGeom prst="rect">
            <a:avLst/>
          </a:prstGeom>
          <a:noFill/>
          <a:ln>
            <a:noFill/>
          </a:ln>
        </p:spPr>
      </p:pic>
      <p:pic>
        <p:nvPicPr>
          <p:cNvPr id="499" name="Google Shape;499;p44"/>
          <p:cNvPicPr preferRelativeResize="0"/>
          <p:nvPr/>
        </p:nvPicPr>
        <p:blipFill>
          <a:blip r:embed="rId4">
            <a:alphaModFix/>
          </a:blip>
          <a:stretch>
            <a:fillRect/>
          </a:stretch>
        </p:blipFill>
        <p:spPr>
          <a:xfrm>
            <a:off x="7544725" y="1817360"/>
            <a:ext cx="599475" cy="347175"/>
          </a:xfrm>
          <a:prstGeom prst="rect">
            <a:avLst/>
          </a:prstGeom>
          <a:noFill/>
          <a:ln>
            <a:noFill/>
          </a:ln>
        </p:spPr>
      </p:pic>
      <p:pic>
        <p:nvPicPr>
          <p:cNvPr id="500" name="Google Shape;500;p44"/>
          <p:cNvPicPr preferRelativeResize="0"/>
          <p:nvPr/>
        </p:nvPicPr>
        <p:blipFill>
          <a:blip r:embed="rId4">
            <a:alphaModFix/>
          </a:blip>
          <a:stretch>
            <a:fillRect/>
          </a:stretch>
        </p:blipFill>
        <p:spPr>
          <a:xfrm>
            <a:off x="6493450" y="2164523"/>
            <a:ext cx="599475" cy="347175"/>
          </a:xfrm>
          <a:prstGeom prst="rect">
            <a:avLst/>
          </a:prstGeom>
          <a:noFill/>
          <a:ln>
            <a:noFill/>
          </a:ln>
        </p:spPr>
      </p:pic>
      <p:pic>
        <p:nvPicPr>
          <p:cNvPr id="501" name="Google Shape;501;p44"/>
          <p:cNvPicPr preferRelativeResize="0"/>
          <p:nvPr/>
        </p:nvPicPr>
        <p:blipFill>
          <a:blip r:embed="rId4">
            <a:alphaModFix/>
          </a:blip>
          <a:stretch>
            <a:fillRect/>
          </a:stretch>
        </p:blipFill>
        <p:spPr>
          <a:xfrm>
            <a:off x="7152463" y="2268035"/>
            <a:ext cx="599475" cy="347175"/>
          </a:xfrm>
          <a:prstGeom prst="rect">
            <a:avLst/>
          </a:prstGeom>
          <a:noFill/>
          <a:ln>
            <a:noFill/>
          </a:ln>
        </p:spPr>
      </p:pic>
      <p:pic>
        <p:nvPicPr>
          <p:cNvPr id="502" name="Google Shape;502;p44"/>
          <p:cNvPicPr preferRelativeResize="0"/>
          <p:nvPr/>
        </p:nvPicPr>
        <p:blipFill>
          <a:blip r:embed="rId4">
            <a:alphaModFix/>
          </a:blip>
          <a:stretch>
            <a:fillRect/>
          </a:stretch>
        </p:blipFill>
        <p:spPr>
          <a:xfrm>
            <a:off x="6858350" y="1754323"/>
            <a:ext cx="599475" cy="347175"/>
          </a:xfrm>
          <a:prstGeom prst="rect">
            <a:avLst/>
          </a:prstGeom>
          <a:noFill/>
          <a:ln>
            <a:noFill/>
          </a:ln>
        </p:spPr>
      </p:pic>
      <p:pic>
        <p:nvPicPr>
          <p:cNvPr id="503" name="Google Shape;503;p44"/>
          <p:cNvPicPr preferRelativeResize="0"/>
          <p:nvPr/>
        </p:nvPicPr>
        <p:blipFill>
          <a:blip r:embed="rId4">
            <a:alphaModFix/>
          </a:blip>
          <a:stretch>
            <a:fillRect/>
          </a:stretch>
        </p:blipFill>
        <p:spPr>
          <a:xfrm>
            <a:off x="7838075" y="2311598"/>
            <a:ext cx="599475" cy="347175"/>
          </a:xfrm>
          <a:prstGeom prst="rect">
            <a:avLst/>
          </a:prstGeom>
          <a:noFill/>
          <a:ln>
            <a:noFill/>
          </a:ln>
        </p:spPr>
      </p:pic>
      <p:sp>
        <p:nvSpPr>
          <p:cNvPr id="504" name="Google Shape;504;p44"/>
          <p:cNvSpPr txBox="1"/>
          <p:nvPr/>
        </p:nvSpPr>
        <p:spPr>
          <a:xfrm>
            <a:off x="7663550" y="4728600"/>
            <a:ext cx="23826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Wynn, 1990, 1992</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 where does und</a:t>
            </a:r>
            <a:r>
              <a:rPr lang="en-US" dirty="0"/>
              <a:t>er</a:t>
            </a:r>
            <a:r>
              <a:rPr lang="en" dirty="0"/>
              <a:t>standing of cardinal extension arise?</a:t>
            </a:r>
            <a:endParaRPr dirty="0"/>
          </a:p>
        </p:txBody>
      </p:sp>
      <p:pic>
        <p:nvPicPr>
          <p:cNvPr id="536" name="Google Shape;536;p46"/>
          <p:cNvPicPr preferRelativeResize="0"/>
          <p:nvPr/>
        </p:nvPicPr>
        <p:blipFill>
          <a:blip r:embed="rId3">
            <a:alphaModFix/>
          </a:blip>
          <a:stretch>
            <a:fillRect/>
          </a:stretch>
        </p:blipFill>
        <p:spPr>
          <a:xfrm>
            <a:off x="159700" y="2597075"/>
            <a:ext cx="8747324" cy="2383550"/>
          </a:xfrm>
          <a:prstGeom prst="rect">
            <a:avLst/>
          </a:prstGeom>
          <a:noFill/>
          <a:ln>
            <a:noFill/>
          </a:ln>
        </p:spPr>
      </p:pic>
      <p:grpSp>
        <p:nvGrpSpPr>
          <p:cNvPr id="537" name="Google Shape;537;p46"/>
          <p:cNvGrpSpPr/>
          <p:nvPr/>
        </p:nvGrpSpPr>
        <p:grpSpPr>
          <a:xfrm>
            <a:off x="692075" y="1227810"/>
            <a:ext cx="1503750" cy="1159175"/>
            <a:chOff x="692075" y="1412573"/>
            <a:chExt cx="1503750" cy="1159175"/>
          </a:xfrm>
        </p:grpSpPr>
        <p:pic>
          <p:nvPicPr>
            <p:cNvPr id="538" name="Google Shape;538;p46"/>
            <p:cNvPicPr preferRelativeResize="0"/>
            <p:nvPr/>
          </p:nvPicPr>
          <p:blipFill>
            <a:blip r:embed="rId4">
              <a:alphaModFix/>
            </a:blip>
            <a:stretch>
              <a:fillRect/>
            </a:stretch>
          </p:blipFill>
          <p:spPr>
            <a:xfrm>
              <a:off x="1060700" y="1412573"/>
              <a:ext cx="599475" cy="347175"/>
            </a:xfrm>
            <a:prstGeom prst="rect">
              <a:avLst/>
            </a:prstGeom>
            <a:noFill/>
            <a:ln>
              <a:noFill/>
            </a:ln>
          </p:spPr>
        </p:pic>
        <p:pic>
          <p:nvPicPr>
            <p:cNvPr id="539" name="Google Shape;539;p46"/>
            <p:cNvPicPr preferRelativeResize="0"/>
            <p:nvPr/>
          </p:nvPicPr>
          <p:blipFill>
            <a:blip r:embed="rId4">
              <a:alphaModFix/>
            </a:blip>
            <a:stretch>
              <a:fillRect/>
            </a:stretch>
          </p:blipFill>
          <p:spPr>
            <a:xfrm>
              <a:off x="692075" y="1623135"/>
              <a:ext cx="599475" cy="347175"/>
            </a:xfrm>
            <a:prstGeom prst="rect">
              <a:avLst/>
            </a:prstGeom>
            <a:noFill/>
            <a:ln>
              <a:noFill/>
            </a:ln>
          </p:spPr>
        </p:pic>
        <p:pic>
          <p:nvPicPr>
            <p:cNvPr id="540" name="Google Shape;540;p46"/>
            <p:cNvPicPr preferRelativeResize="0"/>
            <p:nvPr/>
          </p:nvPicPr>
          <p:blipFill>
            <a:blip r:embed="rId4">
              <a:alphaModFix/>
            </a:blip>
            <a:stretch>
              <a:fillRect/>
            </a:stretch>
          </p:blipFill>
          <p:spPr>
            <a:xfrm>
              <a:off x="1291550" y="1759760"/>
              <a:ext cx="599475" cy="347175"/>
            </a:xfrm>
            <a:prstGeom prst="rect">
              <a:avLst/>
            </a:prstGeom>
            <a:noFill/>
            <a:ln>
              <a:noFill/>
            </a:ln>
          </p:spPr>
        </p:pic>
        <p:pic>
          <p:nvPicPr>
            <p:cNvPr id="541" name="Google Shape;541;p46"/>
            <p:cNvPicPr preferRelativeResize="0"/>
            <p:nvPr/>
          </p:nvPicPr>
          <p:blipFill>
            <a:blip r:embed="rId4">
              <a:alphaModFix/>
            </a:blip>
            <a:stretch>
              <a:fillRect/>
            </a:stretch>
          </p:blipFill>
          <p:spPr>
            <a:xfrm>
              <a:off x="996875" y="1927935"/>
              <a:ext cx="599475" cy="347175"/>
            </a:xfrm>
            <a:prstGeom prst="rect">
              <a:avLst/>
            </a:prstGeom>
            <a:noFill/>
            <a:ln>
              <a:noFill/>
            </a:ln>
          </p:spPr>
        </p:pic>
        <p:pic>
          <p:nvPicPr>
            <p:cNvPr id="542" name="Google Shape;542;p46"/>
            <p:cNvPicPr preferRelativeResize="0"/>
            <p:nvPr/>
          </p:nvPicPr>
          <p:blipFill>
            <a:blip r:embed="rId4">
              <a:alphaModFix/>
            </a:blip>
            <a:stretch>
              <a:fillRect/>
            </a:stretch>
          </p:blipFill>
          <p:spPr>
            <a:xfrm>
              <a:off x="1403100" y="1527923"/>
              <a:ext cx="599475" cy="347175"/>
            </a:xfrm>
            <a:prstGeom prst="rect">
              <a:avLst/>
            </a:prstGeom>
            <a:noFill/>
            <a:ln>
              <a:noFill/>
            </a:ln>
          </p:spPr>
        </p:pic>
        <p:pic>
          <p:nvPicPr>
            <p:cNvPr id="543" name="Google Shape;543;p46"/>
            <p:cNvPicPr preferRelativeResize="0"/>
            <p:nvPr/>
          </p:nvPicPr>
          <p:blipFill>
            <a:blip r:embed="rId4">
              <a:alphaModFix/>
            </a:blip>
            <a:stretch>
              <a:fillRect/>
            </a:stretch>
          </p:blipFill>
          <p:spPr>
            <a:xfrm>
              <a:off x="803625" y="1818585"/>
              <a:ext cx="599475" cy="347175"/>
            </a:xfrm>
            <a:prstGeom prst="rect">
              <a:avLst/>
            </a:prstGeom>
            <a:noFill/>
            <a:ln>
              <a:noFill/>
            </a:ln>
          </p:spPr>
        </p:pic>
        <p:pic>
          <p:nvPicPr>
            <p:cNvPr id="544" name="Google Shape;544;p46"/>
            <p:cNvPicPr preferRelativeResize="0"/>
            <p:nvPr/>
          </p:nvPicPr>
          <p:blipFill>
            <a:blip r:embed="rId4">
              <a:alphaModFix/>
            </a:blip>
            <a:stretch>
              <a:fillRect/>
            </a:stretch>
          </p:blipFill>
          <p:spPr>
            <a:xfrm>
              <a:off x="1060700" y="2224573"/>
              <a:ext cx="599475" cy="347175"/>
            </a:xfrm>
            <a:prstGeom prst="rect">
              <a:avLst/>
            </a:prstGeom>
            <a:noFill/>
            <a:ln>
              <a:noFill/>
            </a:ln>
          </p:spPr>
        </p:pic>
        <p:pic>
          <p:nvPicPr>
            <p:cNvPr id="545" name="Google Shape;545;p46"/>
            <p:cNvPicPr preferRelativeResize="0"/>
            <p:nvPr/>
          </p:nvPicPr>
          <p:blipFill>
            <a:blip r:embed="rId4">
              <a:alphaModFix/>
            </a:blip>
            <a:stretch>
              <a:fillRect/>
            </a:stretch>
          </p:blipFill>
          <p:spPr>
            <a:xfrm>
              <a:off x="1596350" y="2023760"/>
              <a:ext cx="599475" cy="347175"/>
            </a:xfrm>
            <a:prstGeom prst="rect">
              <a:avLst/>
            </a:prstGeom>
            <a:noFill/>
            <a:ln>
              <a:noFill/>
            </a:ln>
          </p:spPr>
        </p:pic>
      </p:grpSp>
      <p:pic>
        <p:nvPicPr>
          <p:cNvPr id="546" name="Google Shape;546;p46"/>
          <p:cNvPicPr preferRelativeResize="0"/>
          <p:nvPr/>
        </p:nvPicPr>
        <p:blipFill>
          <a:blip r:embed="rId4">
            <a:alphaModFix/>
          </a:blip>
          <a:stretch>
            <a:fillRect/>
          </a:stretch>
        </p:blipFill>
        <p:spPr>
          <a:xfrm>
            <a:off x="3243525" y="1796573"/>
            <a:ext cx="599475" cy="347175"/>
          </a:xfrm>
          <a:prstGeom prst="rect">
            <a:avLst/>
          </a:prstGeom>
          <a:noFill/>
          <a:ln>
            <a:noFill/>
          </a:ln>
        </p:spPr>
      </p:pic>
      <p:pic>
        <p:nvPicPr>
          <p:cNvPr id="547" name="Google Shape;547;p46"/>
          <p:cNvPicPr preferRelativeResize="0"/>
          <p:nvPr/>
        </p:nvPicPr>
        <p:blipFill>
          <a:blip r:embed="rId4">
            <a:alphaModFix/>
          </a:blip>
          <a:stretch>
            <a:fillRect/>
          </a:stretch>
        </p:blipFill>
        <p:spPr>
          <a:xfrm>
            <a:off x="4091575" y="1829698"/>
            <a:ext cx="599475" cy="347175"/>
          </a:xfrm>
          <a:prstGeom prst="rect">
            <a:avLst/>
          </a:prstGeom>
          <a:noFill/>
          <a:ln>
            <a:noFill/>
          </a:ln>
        </p:spPr>
      </p:pic>
      <p:pic>
        <p:nvPicPr>
          <p:cNvPr id="548" name="Google Shape;548;p46"/>
          <p:cNvPicPr preferRelativeResize="0"/>
          <p:nvPr/>
        </p:nvPicPr>
        <p:blipFill>
          <a:blip r:embed="rId4">
            <a:alphaModFix/>
          </a:blip>
          <a:stretch>
            <a:fillRect/>
          </a:stretch>
        </p:blipFill>
        <p:spPr>
          <a:xfrm>
            <a:off x="4091575" y="1482523"/>
            <a:ext cx="599475" cy="347175"/>
          </a:xfrm>
          <a:prstGeom prst="rect">
            <a:avLst/>
          </a:prstGeom>
          <a:noFill/>
          <a:ln>
            <a:noFill/>
          </a:ln>
        </p:spPr>
      </p:pic>
      <p:pic>
        <p:nvPicPr>
          <p:cNvPr id="549" name="Google Shape;549;p46"/>
          <p:cNvPicPr preferRelativeResize="0"/>
          <p:nvPr/>
        </p:nvPicPr>
        <p:blipFill>
          <a:blip r:embed="rId4">
            <a:alphaModFix/>
          </a:blip>
          <a:stretch>
            <a:fillRect/>
          </a:stretch>
        </p:blipFill>
        <p:spPr>
          <a:xfrm>
            <a:off x="5011250" y="2143748"/>
            <a:ext cx="599475" cy="347175"/>
          </a:xfrm>
          <a:prstGeom prst="rect">
            <a:avLst/>
          </a:prstGeom>
          <a:noFill/>
          <a:ln>
            <a:noFill/>
          </a:ln>
        </p:spPr>
      </p:pic>
      <p:pic>
        <p:nvPicPr>
          <p:cNvPr id="550" name="Google Shape;550;p46"/>
          <p:cNvPicPr preferRelativeResize="0"/>
          <p:nvPr/>
        </p:nvPicPr>
        <p:blipFill>
          <a:blip r:embed="rId4">
            <a:alphaModFix/>
          </a:blip>
          <a:stretch>
            <a:fillRect/>
          </a:stretch>
        </p:blipFill>
        <p:spPr>
          <a:xfrm>
            <a:off x="5011250" y="1796573"/>
            <a:ext cx="599475" cy="347175"/>
          </a:xfrm>
          <a:prstGeom prst="rect">
            <a:avLst/>
          </a:prstGeom>
          <a:noFill/>
          <a:ln>
            <a:noFill/>
          </a:ln>
        </p:spPr>
      </p:pic>
      <p:pic>
        <p:nvPicPr>
          <p:cNvPr id="551" name="Google Shape;551;p46"/>
          <p:cNvPicPr preferRelativeResize="0"/>
          <p:nvPr/>
        </p:nvPicPr>
        <p:blipFill>
          <a:blip r:embed="rId4">
            <a:alphaModFix/>
          </a:blip>
          <a:stretch>
            <a:fillRect/>
          </a:stretch>
        </p:blipFill>
        <p:spPr>
          <a:xfrm>
            <a:off x="5011250" y="1407148"/>
            <a:ext cx="599475" cy="347175"/>
          </a:xfrm>
          <a:prstGeom prst="rect">
            <a:avLst/>
          </a:prstGeom>
          <a:noFill/>
          <a:ln>
            <a:noFill/>
          </a:ln>
        </p:spPr>
      </p:pic>
      <p:pic>
        <p:nvPicPr>
          <p:cNvPr id="552" name="Google Shape;552;p46"/>
          <p:cNvPicPr preferRelativeResize="0"/>
          <p:nvPr/>
        </p:nvPicPr>
        <p:blipFill>
          <a:blip r:embed="rId4">
            <a:alphaModFix/>
          </a:blip>
          <a:stretch>
            <a:fillRect/>
          </a:stretch>
        </p:blipFill>
        <p:spPr>
          <a:xfrm>
            <a:off x="7544725" y="1817360"/>
            <a:ext cx="599475" cy="347175"/>
          </a:xfrm>
          <a:prstGeom prst="rect">
            <a:avLst/>
          </a:prstGeom>
          <a:noFill/>
          <a:ln>
            <a:noFill/>
          </a:ln>
        </p:spPr>
      </p:pic>
      <p:pic>
        <p:nvPicPr>
          <p:cNvPr id="553" name="Google Shape;553;p46"/>
          <p:cNvPicPr preferRelativeResize="0"/>
          <p:nvPr/>
        </p:nvPicPr>
        <p:blipFill>
          <a:blip r:embed="rId4">
            <a:alphaModFix/>
          </a:blip>
          <a:stretch>
            <a:fillRect/>
          </a:stretch>
        </p:blipFill>
        <p:spPr>
          <a:xfrm>
            <a:off x="6493450" y="2164523"/>
            <a:ext cx="599475" cy="347175"/>
          </a:xfrm>
          <a:prstGeom prst="rect">
            <a:avLst/>
          </a:prstGeom>
          <a:noFill/>
          <a:ln>
            <a:noFill/>
          </a:ln>
        </p:spPr>
      </p:pic>
      <p:pic>
        <p:nvPicPr>
          <p:cNvPr id="554" name="Google Shape;554;p46"/>
          <p:cNvPicPr preferRelativeResize="0"/>
          <p:nvPr/>
        </p:nvPicPr>
        <p:blipFill>
          <a:blip r:embed="rId4">
            <a:alphaModFix/>
          </a:blip>
          <a:stretch>
            <a:fillRect/>
          </a:stretch>
        </p:blipFill>
        <p:spPr>
          <a:xfrm>
            <a:off x="7152463" y="2268035"/>
            <a:ext cx="599475" cy="347175"/>
          </a:xfrm>
          <a:prstGeom prst="rect">
            <a:avLst/>
          </a:prstGeom>
          <a:noFill/>
          <a:ln>
            <a:noFill/>
          </a:ln>
        </p:spPr>
      </p:pic>
      <p:pic>
        <p:nvPicPr>
          <p:cNvPr id="555" name="Google Shape;555;p46"/>
          <p:cNvPicPr preferRelativeResize="0"/>
          <p:nvPr/>
        </p:nvPicPr>
        <p:blipFill>
          <a:blip r:embed="rId4">
            <a:alphaModFix/>
          </a:blip>
          <a:stretch>
            <a:fillRect/>
          </a:stretch>
        </p:blipFill>
        <p:spPr>
          <a:xfrm>
            <a:off x="6858350" y="1754323"/>
            <a:ext cx="599475" cy="347175"/>
          </a:xfrm>
          <a:prstGeom prst="rect">
            <a:avLst/>
          </a:prstGeom>
          <a:noFill/>
          <a:ln>
            <a:noFill/>
          </a:ln>
        </p:spPr>
      </p:pic>
      <p:pic>
        <p:nvPicPr>
          <p:cNvPr id="556" name="Google Shape;556;p46"/>
          <p:cNvPicPr preferRelativeResize="0"/>
          <p:nvPr/>
        </p:nvPicPr>
        <p:blipFill>
          <a:blip r:embed="rId4">
            <a:alphaModFix/>
          </a:blip>
          <a:stretch>
            <a:fillRect/>
          </a:stretch>
        </p:blipFill>
        <p:spPr>
          <a:xfrm>
            <a:off x="7838075" y="2311598"/>
            <a:ext cx="599475" cy="347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8"/>
          <p:cNvSpPr txBox="1">
            <a:spLocks noGrp="1"/>
          </p:cNvSpPr>
          <p:nvPr>
            <p:ph type="title"/>
          </p:nvPr>
        </p:nvSpPr>
        <p:spPr>
          <a:xfrm>
            <a:off x="311700" y="87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dirty="0"/>
              <a:t>H1: Understanding of cardinal extension arises when the first number words are acquired</a:t>
            </a:r>
            <a:endParaRPr sz="2100" dirty="0"/>
          </a:p>
        </p:txBody>
      </p:sp>
      <p:pic>
        <p:nvPicPr>
          <p:cNvPr id="589" name="Google Shape;589;p48"/>
          <p:cNvPicPr preferRelativeResize="0"/>
          <p:nvPr/>
        </p:nvPicPr>
        <p:blipFill>
          <a:blip r:embed="rId3">
            <a:alphaModFix/>
          </a:blip>
          <a:stretch>
            <a:fillRect/>
          </a:stretch>
        </p:blipFill>
        <p:spPr>
          <a:xfrm>
            <a:off x="159700" y="2597075"/>
            <a:ext cx="8747324" cy="2383550"/>
          </a:xfrm>
          <a:prstGeom prst="rect">
            <a:avLst/>
          </a:prstGeom>
          <a:noFill/>
          <a:ln>
            <a:noFill/>
          </a:ln>
        </p:spPr>
      </p:pic>
      <p:grpSp>
        <p:nvGrpSpPr>
          <p:cNvPr id="590" name="Google Shape;590;p48"/>
          <p:cNvGrpSpPr/>
          <p:nvPr/>
        </p:nvGrpSpPr>
        <p:grpSpPr>
          <a:xfrm>
            <a:off x="692075" y="1227810"/>
            <a:ext cx="1503750" cy="1159175"/>
            <a:chOff x="692075" y="1412573"/>
            <a:chExt cx="1503750" cy="1159175"/>
          </a:xfrm>
        </p:grpSpPr>
        <p:pic>
          <p:nvPicPr>
            <p:cNvPr id="591" name="Google Shape;591;p48"/>
            <p:cNvPicPr preferRelativeResize="0"/>
            <p:nvPr/>
          </p:nvPicPr>
          <p:blipFill>
            <a:blip r:embed="rId4">
              <a:alphaModFix/>
            </a:blip>
            <a:stretch>
              <a:fillRect/>
            </a:stretch>
          </p:blipFill>
          <p:spPr>
            <a:xfrm>
              <a:off x="1060700" y="1412573"/>
              <a:ext cx="599475" cy="347175"/>
            </a:xfrm>
            <a:prstGeom prst="rect">
              <a:avLst/>
            </a:prstGeom>
            <a:noFill/>
            <a:ln>
              <a:noFill/>
            </a:ln>
          </p:spPr>
        </p:pic>
        <p:pic>
          <p:nvPicPr>
            <p:cNvPr id="592" name="Google Shape;592;p48"/>
            <p:cNvPicPr preferRelativeResize="0"/>
            <p:nvPr/>
          </p:nvPicPr>
          <p:blipFill>
            <a:blip r:embed="rId4">
              <a:alphaModFix/>
            </a:blip>
            <a:stretch>
              <a:fillRect/>
            </a:stretch>
          </p:blipFill>
          <p:spPr>
            <a:xfrm>
              <a:off x="692075" y="1623135"/>
              <a:ext cx="599475" cy="347175"/>
            </a:xfrm>
            <a:prstGeom prst="rect">
              <a:avLst/>
            </a:prstGeom>
            <a:noFill/>
            <a:ln>
              <a:noFill/>
            </a:ln>
          </p:spPr>
        </p:pic>
        <p:pic>
          <p:nvPicPr>
            <p:cNvPr id="593" name="Google Shape;593;p48"/>
            <p:cNvPicPr preferRelativeResize="0"/>
            <p:nvPr/>
          </p:nvPicPr>
          <p:blipFill>
            <a:blip r:embed="rId4">
              <a:alphaModFix/>
            </a:blip>
            <a:stretch>
              <a:fillRect/>
            </a:stretch>
          </p:blipFill>
          <p:spPr>
            <a:xfrm>
              <a:off x="1291550" y="1759760"/>
              <a:ext cx="599475" cy="347175"/>
            </a:xfrm>
            <a:prstGeom prst="rect">
              <a:avLst/>
            </a:prstGeom>
            <a:noFill/>
            <a:ln>
              <a:noFill/>
            </a:ln>
          </p:spPr>
        </p:pic>
        <p:pic>
          <p:nvPicPr>
            <p:cNvPr id="594" name="Google Shape;594;p48"/>
            <p:cNvPicPr preferRelativeResize="0"/>
            <p:nvPr/>
          </p:nvPicPr>
          <p:blipFill>
            <a:blip r:embed="rId4">
              <a:alphaModFix/>
            </a:blip>
            <a:stretch>
              <a:fillRect/>
            </a:stretch>
          </p:blipFill>
          <p:spPr>
            <a:xfrm>
              <a:off x="996875" y="1927935"/>
              <a:ext cx="599475" cy="347175"/>
            </a:xfrm>
            <a:prstGeom prst="rect">
              <a:avLst/>
            </a:prstGeom>
            <a:noFill/>
            <a:ln>
              <a:noFill/>
            </a:ln>
          </p:spPr>
        </p:pic>
        <p:pic>
          <p:nvPicPr>
            <p:cNvPr id="595" name="Google Shape;595;p48"/>
            <p:cNvPicPr preferRelativeResize="0"/>
            <p:nvPr/>
          </p:nvPicPr>
          <p:blipFill>
            <a:blip r:embed="rId4">
              <a:alphaModFix/>
            </a:blip>
            <a:stretch>
              <a:fillRect/>
            </a:stretch>
          </p:blipFill>
          <p:spPr>
            <a:xfrm>
              <a:off x="1403100" y="1527923"/>
              <a:ext cx="599475" cy="347175"/>
            </a:xfrm>
            <a:prstGeom prst="rect">
              <a:avLst/>
            </a:prstGeom>
            <a:noFill/>
            <a:ln>
              <a:noFill/>
            </a:ln>
          </p:spPr>
        </p:pic>
        <p:pic>
          <p:nvPicPr>
            <p:cNvPr id="596" name="Google Shape;596;p48"/>
            <p:cNvPicPr preferRelativeResize="0"/>
            <p:nvPr/>
          </p:nvPicPr>
          <p:blipFill>
            <a:blip r:embed="rId4">
              <a:alphaModFix/>
            </a:blip>
            <a:stretch>
              <a:fillRect/>
            </a:stretch>
          </p:blipFill>
          <p:spPr>
            <a:xfrm>
              <a:off x="803625" y="1818585"/>
              <a:ext cx="599475" cy="347175"/>
            </a:xfrm>
            <a:prstGeom prst="rect">
              <a:avLst/>
            </a:prstGeom>
            <a:noFill/>
            <a:ln>
              <a:noFill/>
            </a:ln>
          </p:spPr>
        </p:pic>
        <p:pic>
          <p:nvPicPr>
            <p:cNvPr id="597" name="Google Shape;597;p48"/>
            <p:cNvPicPr preferRelativeResize="0"/>
            <p:nvPr/>
          </p:nvPicPr>
          <p:blipFill>
            <a:blip r:embed="rId4">
              <a:alphaModFix/>
            </a:blip>
            <a:stretch>
              <a:fillRect/>
            </a:stretch>
          </p:blipFill>
          <p:spPr>
            <a:xfrm>
              <a:off x="1060700" y="2224573"/>
              <a:ext cx="599475" cy="347175"/>
            </a:xfrm>
            <a:prstGeom prst="rect">
              <a:avLst/>
            </a:prstGeom>
            <a:noFill/>
            <a:ln>
              <a:noFill/>
            </a:ln>
          </p:spPr>
        </p:pic>
        <p:pic>
          <p:nvPicPr>
            <p:cNvPr id="598" name="Google Shape;598;p48"/>
            <p:cNvPicPr preferRelativeResize="0"/>
            <p:nvPr/>
          </p:nvPicPr>
          <p:blipFill>
            <a:blip r:embed="rId4">
              <a:alphaModFix/>
            </a:blip>
            <a:stretch>
              <a:fillRect/>
            </a:stretch>
          </p:blipFill>
          <p:spPr>
            <a:xfrm>
              <a:off x="1596350" y="2023760"/>
              <a:ext cx="599475" cy="347175"/>
            </a:xfrm>
            <a:prstGeom prst="rect">
              <a:avLst/>
            </a:prstGeom>
            <a:noFill/>
            <a:ln>
              <a:noFill/>
            </a:ln>
          </p:spPr>
        </p:pic>
      </p:grpSp>
      <p:pic>
        <p:nvPicPr>
          <p:cNvPr id="599" name="Google Shape;599;p48"/>
          <p:cNvPicPr preferRelativeResize="0"/>
          <p:nvPr/>
        </p:nvPicPr>
        <p:blipFill>
          <a:blip r:embed="rId4">
            <a:alphaModFix/>
          </a:blip>
          <a:stretch>
            <a:fillRect/>
          </a:stretch>
        </p:blipFill>
        <p:spPr>
          <a:xfrm>
            <a:off x="3243525" y="1796573"/>
            <a:ext cx="599475" cy="347175"/>
          </a:xfrm>
          <a:prstGeom prst="rect">
            <a:avLst/>
          </a:prstGeom>
          <a:noFill/>
          <a:ln>
            <a:noFill/>
          </a:ln>
        </p:spPr>
      </p:pic>
      <p:pic>
        <p:nvPicPr>
          <p:cNvPr id="600" name="Google Shape;600;p48"/>
          <p:cNvPicPr preferRelativeResize="0"/>
          <p:nvPr/>
        </p:nvPicPr>
        <p:blipFill>
          <a:blip r:embed="rId4">
            <a:alphaModFix/>
          </a:blip>
          <a:stretch>
            <a:fillRect/>
          </a:stretch>
        </p:blipFill>
        <p:spPr>
          <a:xfrm>
            <a:off x="4091575" y="1829698"/>
            <a:ext cx="599475" cy="347175"/>
          </a:xfrm>
          <a:prstGeom prst="rect">
            <a:avLst/>
          </a:prstGeom>
          <a:noFill/>
          <a:ln>
            <a:noFill/>
          </a:ln>
        </p:spPr>
      </p:pic>
      <p:pic>
        <p:nvPicPr>
          <p:cNvPr id="601" name="Google Shape;601;p48"/>
          <p:cNvPicPr preferRelativeResize="0"/>
          <p:nvPr/>
        </p:nvPicPr>
        <p:blipFill>
          <a:blip r:embed="rId4">
            <a:alphaModFix/>
          </a:blip>
          <a:stretch>
            <a:fillRect/>
          </a:stretch>
        </p:blipFill>
        <p:spPr>
          <a:xfrm>
            <a:off x="4091575" y="1482523"/>
            <a:ext cx="599475" cy="347175"/>
          </a:xfrm>
          <a:prstGeom prst="rect">
            <a:avLst/>
          </a:prstGeom>
          <a:noFill/>
          <a:ln>
            <a:noFill/>
          </a:ln>
        </p:spPr>
      </p:pic>
      <p:pic>
        <p:nvPicPr>
          <p:cNvPr id="602" name="Google Shape;602;p48"/>
          <p:cNvPicPr preferRelativeResize="0"/>
          <p:nvPr/>
        </p:nvPicPr>
        <p:blipFill>
          <a:blip r:embed="rId4">
            <a:alphaModFix/>
          </a:blip>
          <a:stretch>
            <a:fillRect/>
          </a:stretch>
        </p:blipFill>
        <p:spPr>
          <a:xfrm>
            <a:off x="5011250" y="2143748"/>
            <a:ext cx="599475" cy="347175"/>
          </a:xfrm>
          <a:prstGeom prst="rect">
            <a:avLst/>
          </a:prstGeom>
          <a:noFill/>
          <a:ln>
            <a:noFill/>
          </a:ln>
        </p:spPr>
      </p:pic>
      <p:pic>
        <p:nvPicPr>
          <p:cNvPr id="603" name="Google Shape;603;p48"/>
          <p:cNvPicPr preferRelativeResize="0"/>
          <p:nvPr/>
        </p:nvPicPr>
        <p:blipFill>
          <a:blip r:embed="rId4">
            <a:alphaModFix/>
          </a:blip>
          <a:stretch>
            <a:fillRect/>
          </a:stretch>
        </p:blipFill>
        <p:spPr>
          <a:xfrm>
            <a:off x="5011250" y="1796573"/>
            <a:ext cx="599475" cy="347175"/>
          </a:xfrm>
          <a:prstGeom prst="rect">
            <a:avLst/>
          </a:prstGeom>
          <a:noFill/>
          <a:ln>
            <a:noFill/>
          </a:ln>
        </p:spPr>
      </p:pic>
      <p:pic>
        <p:nvPicPr>
          <p:cNvPr id="604" name="Google Shape;604;p48"/>
          <p:cNvPicPr preferRelativeResize="0"/>
          <p:nvPr/>
        </p:nvPicPr>
        <p:blipFill>
          <a:blip r:embed="rId4">
            <a:alphaModFix/>
          </a:blip>
          <a:stretch>
            <a:fillRect/>
          </a:stretch>
        </p:blipFill>
        <p:spPr>
          <a:xfrm>
            <a:off x="5011250" y="1407148"/>
            <a:ext cx="599475" cy="347175"/>
          </a:xfrm>
          <a:prstGeom prst="rect">
            <a:avLst/>
          </a:prstGeom>
          <a:noFill/>
          <a:ln>
            <a:noFill/>
          </a:ln>
        </p:spPr>
      </p:pic>
      <p:pic>
        <p:nvPicPr>
          <p:cNvPr id="605" name="Google Shape;605;p48"/>
          <p:cNvPicPr preferRelativeResize="0"/>
          <p:nvPr/>
        </p:nvPicPr>
        <p:blipFill>
          <a:blip r:embed="rId4">
            <a:alphaModFix/>
          </a:blip>
          <a:stretch>
            <a:fillRect/>
          </a:stretch>
        </p:blipFill>
        <p:spPr>
          <a:xfrm>
            <a:off x="7544725" y="1817360"/>
            <a:ext cx="599475" cy="347175"/>
          </a:xfrm>
          <a:prstGeom prst="rect">
            <a:avLst/>
          </a:prstGeom>
          <a:noFill/>
          <a:ln>
            <a:noFill/>
          </a:ln>
        </p:spPr>
      </p:pic>
      <p:pic>
        <p:nvPicPr>
          <p:cNvPr id="606" name="Google Shape;606;p48"/>
          <p:cNvPicPr preferRelativeResize="0"/>
          <p:nvPr/>
        </p:nvPicPr>
        <p:blipFill>
          <a:blip r:embed="rId4">
            <a:alphaModFix/>
          </a:blip>
          <a:stretch>
            <a:fillRect/>
          </a:stretch>
        </p:blipFill>
        <p:spPr>
          <a:xfrm>
            <a:off x="6493450" y="2164523"/>
            <a:ext cx="599475" cy="347175"/>
          </a:xfrm>
          <a:prstGeom prst="rect">
            <a:avLst/>
          </a:prstGeom>
          <a:noFill/>
          <a:ln>
            <a:noFill/>
          </a:ln>
        </p:spPr>
      </p:pic>
      <p:pic>
        <p:nvPicPr>
          <p:cNvPr id="607" name="Google Shape;607;p48"/>
          <p:cNvPicPr preferRelativeResize="0"/>
          <p:nvPr/>
        </p:nvPicPr>
        <p:blipFill>
          <a:blip r:embed="rId4">
            <a:alphaModFix/>
          </a:blip>
          <a:stretch>
            <a:fillRect/>
          </a:stretch>
        </p:blipFill>
        <p:spPr>
          <a:xfrm>
            <a:off x="7152463" y="2268035"/>
            <a:ext cx="599475" cy="347175"/>
          </a:xfrm>
          <a:prstGeom prst="rect">
            <a:avLst/>
          </a:prstGeom>
          <a:noFill/>
          <a:ln>
            <a:noFill/>
          </a:ln>
        </p:spPr>
      </p:pic>
      <p:pic>
        <p:nvPicPr>
          <p:cNvPr id="608" name="Google Shape;608;p48"/>
          <p:cNvPicPr preferRelativeResize="0"/>
          <p:nvPr/>
        </p:nvPicPr>
        <p:blipFill>
          <a:blip r:embed="rId4">
            <a:alphaModFix/>
          </a:blip>
          <a:stretch>
            <a:fillRect/>
          </a:stretch>
        </p:blipFill>
        <p:spPr>
          <a:xfrm>
            <a:off x="6858350" y="1754323"/>
            <a:ext cx="599475" cy="347175"/>
          </a:xfrm>
          <a:prstGeom prst="rect">
            <a:avLst/>
          </a:prstGeom>
          <a:noFill/>
          <a:ln>
            <a:noFill/>
          </a:ln>
        </p:spPr>
      </p:pic>
      <p:pic>
        <p:nvPicPr>
          <p:cNvPr id="609" name="Google Shape;609;p48"/>
          <p:cNvPicPr preferRelativeResize="0"/>
          <p:nvPr/>
        </p:nvPicPr>
        <p:blipFill>
          <a:blip r:embed="rId4">
            <a:alphaModFix/>
          </a:blip>
          <a:stretch>
            <a:fillRect/>
          </a:stretch>
        </p:blipFill>
        <p:spPr>
          <a:xfrm>
            <a:off x="7838075" y="2311598"/>
            <a:ext cx="599475" cy="347175"/>
          </a:xfrm>
          <a:prstGeom prst="rect">
            <a:avLst/>
          </a:prstGeom>
          <a:noFill/>
          <a:ln>
            <a:noFill/>
          </a:ln>
        </p:spPr>
      </p:pic>
      <p:sp>
        <p:nvSpPr>
          <p:cNvPr id="610" name="Google Shape;610;p48"/>
          <p:cNvSpPr txBox="1"/>
          <p:nvPr/>
        </p:nvSpPr>
        <p:spPr>
          <a:xfrm>
            <a:off x="2622955" y="473325"/>
            <a:ext cx="56556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latin typeface="Proxima Nova"/>
                <a:ea typeface="Proxima Nova"/>
                <a:cs typeface="Proxima Nova"/>
                <a:sym typeface="Proxima Nova"/>
              </a:rPr>
              <a:t>(Gelman &amp; </a:t>
            </a:r>
            <a:r>
              <a:rPr lang="en" dirty="0" err="1">
                <a:solidFill>
                  <a:schemeClr val="accent3"/>
                </a:solidFill>
                <a:latin typeface="Proxima Nova"/>
                <a:ea typeface="Proxima Nova"/>
                <a:cs typeface="Proxima Nova"/>
                <a:sym typeface="Proxima Nova"/>
              </a:rPr>
              <a:t>Gallistel</a:t>
            </a:r>
            <a:r>
              <a:rPr lang="en" dirty="0">
                <a:solidFill>
                  <a:schemeClr val="accent3"/>
                </a:solidFill>
                <a:latin typeface="Proxima Nova"/>
                <a:ea typeface="Proxima Nova"/>
                <a:cs typeface="Proxima Nova"/>
                <a:sym typeface="Proxima Nova"/>
              </a:rPr>
              <a:t>, 1986; </a:t>
            </a:r>
            <a:r>
              <a:rPr lang="en" dirty="0" err="1">
                <a:solidFill>
                  <a:schemeClr val="accent3"/>
                </a:solidFill>
                <a:latin typeface="Proxima Nova"/>
                <a:ea typeface="Proxima Nova"/>
                <a:cs typeface="Proxima Nova"/>
                <a:sym typeface="Proxima Nova"/>
              </a:rPr>
              <a:t>Sarnecka</a:t>
            </a:r>
            <a:r>
              <a:rPr lang="en" dirty="0">
                <a:solidFill>
                  <a:schemeClr val="accent3"/>
                </a:solidFill>
                <a:latin typeface="Proxima Nova"/>
                <a:ea typeface="Proxima Nova"/>
                <a:cs typeface="Proxima Nova"/>
                <a:sym typeface="Proxima Nova"/>
              </a:rPr>
              <a:t> &amp; Gelman, 2004)</a:t>
            </a:r>
            <a:endParaRPr dirty="0">
              <a:solidFill>
                <a:schemeClr val="accent3"/>
              </a:solidFill>
              <a:latin typeface="Proxima Nova"/>
              <a:ea typeface="Proxima Nova"/>
              <a:cs typeface="Proxima Nova"/>
              <a:sym typeface="Proxima Nova"/>
            </a:endParaRPr>
          </a:p>
        </p:txBody>
      </p:sp>
      <p:sp>
        <p:nvSpPr>
          <p:cNvPr id="611" name="Google Shape;611;p48"/>
          <p:cNvSpPr/>
          <p:nvPr/>
        </p:nvSpPr>
        <p:spPr>
          <a:xfrm>
            <a:off x="3059050" y="1190725"/>
            <a:ext cx="2778000" cy="3708534"/>
          </a:xfrm>
          <a:prstGeom prst="rect">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4" name="Google Shape;644;p50"/>
          <p:cNvPicPr preferRelativeResize="0"/>
          <p:nvPr/>
        </p:nvPicPr>
        <p:blipFill>
          <a:blip r:embed="rId3">
            <a:alphaModFix/>
          </a:blip>
          <a:stretch>
            <a:fillRect/>
          </a:stretch>
        </p:blipFill>
        <p:spPr>
          <a:xfrm>
            <a:off x="159700" y="2597075"/>
            <a:ext cx="8747324" cy="2383550"/>
          </a:xfrm>
          <a:prstGeom prst="rect">
            <a:avLst/>
          </a:prstGeom>
          <a:noFill/>
          <a:ln>
            <a:noFill/>
          </a:ln>
        </p:spPr>
      </p:pic>
      <p:grpSp>
        <p:nvGrpSpPr>
          <p:cNvPr id="645" name="Google Shape;645;p50"/>
          <p:cNvGrpSpPr/>
          <p:nvPr/>
        </p:nvGrpSpPr>
        <p:grpSpPr>
          <a:xfrm>
            <a:off x="692075" y="1227810"/>
            <a:ext cx="1503750" cy="1159175"/>
            <a:chOff x="692075" y="1412573"/>
            <a:chExt cx="1503750" cy="1159175"/>
          </a:xfrm>
        </p:grpSpPr>
        <p:pic>
          <p:nvPicPr>
            <p:cNvPr id="646" name="Google Shape;646;p50"/>
            <p:cNvPicPr preferRelativeResize="0"/>
            <p:nvPr/>
          </p:nvPicPr>
          <p:blipFill>
            <a:blip r:embed="rId4">
              <a:alphaModFix/>
            </a:blip>
            <a:stretch>
              <a:fillRect/>
            </a:stretch>
          </p:blipFill>
          <p:spPr>
            <a:xfrm>
              <a:off x="1060700" y="1412573"/>
              <a:ext cx="599475" cy="347175"/>
            </a:xfrm>
            <a:prstGeom prst="rect">
              <a:avLst/>
            </a:prstGeom>
            <a:noFill/>
            <a:ln>
              <a:noFill/>
            </a:ln>
          </p:spPr>
        </p:pic>
        <p:pic>
          <p:nvPicPr>
            <p:cNvPr id="647" name="Google Shape;647;p50"/>
            <p:cNvPicPr preferRelativeResize="0"/>
            <p:nvPr/>
          </p:nvPicPr>
          <p:blipFill>
            <a:blip r:embed="rId4">
              <a:alphaModFix/>
            </a:blip>
            <a:stretch>
              <a:fillRect/>
            </a:stretch>
          </p:blipFill>
          <p:spPr>
            <a:xfrm>
              <a:off x="692075" y="1623135"/>
              <a:ext cx="599475" cy="347175"/>
            </a:xfrm>
            <a:prstGeom prst="rect">
              <a:avLst/>
            </a:prstGeom>
            <a:noFill/>
            <a:ln>
              <a:noFill/>
            </a:ln>
          </p:spPr>
        </p:pic>
        <p:pic>
          <p:nvPicPr>
            <p:cNvPr id="648" name="Google Shape;648;p50"/>
            <p:cNvPicPr preferRelativeResize="0"/>
            <p:nvPr/>
          </p:nvPicPr>
          <p:blipFill>
            <a:blip r:embed="rId4">
              <a:alphaModFix/>
            </a:blip>
            <a:stretch>
              <a:fillRect/>
            </a:stretch>
          </p:blipFill>
          <p:spPr>
            <a:xfrm>
              <a:off x="1291550" y="1759760"/>
              <a:ext cx="599475" cy="347175"/>
            </a:xfrm>
            <a:prstGeom prst="rect">
              <a:avLst/>
            </a:prstGeom>
            <a:noFill/>
            <a:ln>
              <a:noFill/>
            </a:ln>
          </p:spPr>
        </p:pic>
        <p:pic>
          <p:nvPicPr>
            <p:cNvPr id="649" name="Google Shape;649;p50"/>
            <p:cNvPicPr preferRelativeResize="0"/>
            <p:nvPr/>
          </p:nvPicPr>
          <p:blipFill>
            <a:blip r:embed="rId4">
              <a:alphaModFix/>
            </a:blip>
            <a:stretch>
              <a:fillRect/>
            </a:stretch>
          </p:blipFill>
          <p:spPr>
            <a:xfrm>
              <a:off x="996875" y="1927935"/>
              <a:ext cx="599475" cy="347175"/>
            </a:xfrm>
            <a:prstGeom prst="rect">
              <a:avLst/>
            </a:prstGeom>
            <a:noFill/>
            <a:ln>
              <a:noFill/>
            </a:ln>
          </p:spPr>
        </p:pic>
        <p:pic>
          <p:nvPicPr>
            <p:cNvPr id="650" name="Google Shape;650;p50"/>
            <p:cNvPicPr preferRelativeResize="0"/>
            <p:nvPr/>
          </p:nvPicPr>
          <p:blipFill>
            <a:blip r:embed="rId4">
              <a:alphaModFix/>
            </a:blip>
            <a:stretch>
              <a:fillRect/>
            </a:stretch>
          </p:blipFill>
          <p:spPr>
            <a:xfrm>
              <a:off x="1403100" y="1527923"/>
              <a:ext cx="599475" cy="347175"/>
            </a:xfrm>
            <a:prstGeom prst="rect">
              <a:avLst/>
            </a:prstGeom>
            <a:noFill/>
            <a:ln>
              <a:noFill/>
            </a:ln>
          </p:spPr>
        </p:pic>
        <p:pic>
          <p:nvPicPr>
            <p:cNvPr id="651" name="Google Shape;651;p50"/>
            <p:cNvPicPr preferRelativeResize="0"/>
            <p:nvPr/>
          </p:nvPicPr>
          <p:blipFill>
            <a:blip r:embed="rId4">
              <a:alphaModFix/>
            </a:blip>
            <a:stretch>
              <a:fillRect/>
            </a:stretch>
          </p:blipFill>
          <p:spPr>
            <a:xfrm>
              <a:off x="803625" y="1818585"/>
              <a:ext cx="599475" cy="347175"/>
            </a:xfrm>
            <a:prstGeom prst="rect">
              <a:avLst/>
            </a:prstGeom>
            <a:noFill/>
            <a:ln>
              <a:noFill/>
            </a:ln>
          </p:spPr>
        </p:pic>
        <p:pic>
          <p:nvPicPr>
            <p:cNvPr id="652" name="Google Shape;652;p50"/>
            <p:cNvPicPr preferRelativeResize="0"/>
            <p:nvPr/>
          </p:nvPicPr>
          <p:blipFill>
            <a:blip r:embed="rId4">
              <a:alphaModFix/>
            </a:blip>
            <a:stretch>
              <a:fillRect/>
            </a:stretch>
          </p:blipFill>
          <p:spPr>
            <a:xfrm>
              <a:off x="1060700" y="2224573"/>
              <a:ext cx="599475" cy="347175"/>
            </a:xfrm>
            <a:prstGeom prst="rect">
              <a:avLst/>
            </a:prstGeom>
            <a:noFill/>
            <a:ln>
              <a:noFill/>
            </a:ln>
          </p:spPr>
        </p:pic>
        <p:pic>
          <p:nvPicPr>
            <p:cNvPr id="653" name="Google Shape;653;p50"/>
            <p:cNvPicPr preferRelativeResize="0"/>
            <p:nvPr/>
          </p:nvPicPr>
          <p:blipFill>
            <a:blip r:embed="rId4">
              <a:alphaModFix/>
            </a:blip>
            <a:stretch>
              <a:fillRect/>
            </a:stretch>
          </p:blipFill>
          <p:spPr>
            <a:xfrm>
              <a:off x="1596350" y="2023760"/>
              <a:ext cx="599475" cy="347175"/>
            </a:xfrm>
            <a:prstGeom prst="rect">
              <a:avLst/>
            </a:prstGeom>
            <a:noFill/>
            <a:ln>
              <a:noFill/>
            </a:ln>
          </p:spPr>
        </p:pic>
      </p:grpSp>
      <p:pic>
        <p:nvPicPr>
          <p:cNvPr id="654" name="Google Shape;654;p50"/>
          <p:cNvPicPr preferRelativeResize="0"/>
          <p:nvPr/>
        </p:nvPicPr>
        <p:blipFill>
          <a:blip r:embed="rId4">
            <a:alphaModFix/>
          </a:blip>
          <a:stretch>
            <a:fillRect/>
          </a:stretch>
        </p:blipFill>
        <p:spPr>
          <a:xfrm>
            <a:off x="3243525" y="1796573"/>
            <a:ext cx="599475" cy="347175"/>
          </a:xfrm>
          <a:prstGeom prst="rect">
            <a:avLst/>
          </a:prstGeom>
          <a:noFill/>
          <a:ln>
            <a:noFill/>
          </a:ln>
        </p:spPr>
      </p:pic>
      <p:pic>
        <p:nvPicPr>
          <p:cNvPr id="655" name="Google Shape;655;p50"/>
          <p:cNvPicPr preferRelativeResize="0"/>
          <p:nvPr/>
        </p:nvPicPr>
        <p:blipFill>
          <a:blip r:embed="rId4">
            <a:alphaModFix/>
          </a:blip>
          <a:stretch>
            <a:fillRect/>
          </a:stretch>
        </p:blipFill>
        <p:spPr>
          <a:xfrm>
            <a:off x="4091575" y="1829698"/>
            <a:ext cx="599475" cy="347175"/>
          </a:xfrm>
          <a:prstGeom prst="rect">
            <a:avLst/>
          </a:prstGeom>
          <a:noFill/>
          <a:ln>
            <a:noFill/>
          </a:ln>
        </p:spPr>
      </p:pic>
      <p:pic>
        <p:nvPicPr>
          <p:cNvPr id="656" name="Google Shape;656;p50"/>
          <p:cNvPicPr preferRelativeResize="0"/>
          <p:nvPr/>
        </p:nvPicPr>
        <p:blipFill>
          <a:blip r:embed="rId4">
            <a:alphaModFix/>
          </a:blip>
          <a:stretch>
            <a:fillRect/>
          </a:stretch>
        </p:blipFill>
        <p:spPr>
          <a:xfrm>
            <a:off x="4091575" y="1482523"/>
            <a:ext cx="599475" cy="347175"/>
          </a:xfrm>
          <a:prstGeom prst="rect">
            <a:avLst/>
          </a:prstGeom>
          <a:noFill/>
          <a:ln>
            <a:noFill/>
          </a:ln>
        </p:spPr>
      </p:pic>
      <p:pic>
        <p:nvPicPr>
          <p:cNvPr id="657" name="Google Shape;657;p50"/>
          <p:cNvPicPr preferRelativeResize="0"/>
          <p:nvPr/>
        </p:nvPicPr>
        <p:blipFill>
          <a:blip r:embed="rId4">
            <a:alphaModFix/>
          </a:blip>
          <a:stretch>
            <a:fillRect/>
          </a:stretch>
        </p:blipFill>
        <p:spPr>
          <a:xfrm>
            <a:off x="5011250" y="2143748"/>
            <a:ext cx="599475" cy="347175"/>
          </a:xfrm>
          <a:prstGeom prst="rect">
            <a:avLst/>
          </a:prstGeom>
          <a:noFill/>
          <a:ln>
            <a:noFill/>
          </a:ln>
        </p:spPr>
      </p:pic>
      <p:pic>
        <p:nvPicPr>
          <p:cNvPr id="658" name="Google Shape;658;p50"/>
          <p:cNvPicPr preferRelativeResize="0"/>
          <p:nvPr/>
        </p:nvPicPr>
        <p:blipFill>
          <a:blip r:embed="rId4">
            <a:alphaModFix/>
          </a:blip>
          <a:stretch>
            <a:fillRect/>
          </a:stretch>
        </p:blipFill>
        <p:spPr>
          <a:xfrm>
            <a:off x="5011250" y="1796573"/>
            <a:ext cx="599475" cy="347175"/>
          </a:xfrm>
          <a:prstGeom prst="rect">
            <a:avLst/>
          </a:prstGeom>
          <a:noFill/>
          <a:ln>
            <a:noFill/>
          </a:ln>
        </p:spPr>
      </p:pic>
      <p:pic>
        <p:nvPicPr>
          <p:cNvPr id="659" name="Google Shape;659;p50"/>
          <p:cNvPicPr preferRelativeResize="0"/>
          <p:nvPr/>
        </p:nvPicPr>
        <p:blipFill>
          <a:blip r:embed="rId4">
            <a:alphaModFix/>
          </a:blip>
          <a:stretch>
            <a:fillRect/>
          </a:stretch>
        </p:blipFill>
        <p:spPr>
          <a:xfrm>
            <a:off x="5011250" y="1407148"/>
            <a:ext cx="599475" cy="347175"/>
          </a:xfrm>
          <a:prstGeom prst="rect">
            <a:avLst/>
          </a:prstGeom>
          <a:noFill/>
          <a:ln>
            <a:noFill/>
          </a:ln>
        </p:spPr>
      </p:pic>
      <p:pic>
        <p:nvPicPr>
          <p:cNvPr id="660" name="Google Shape;660;p50"/>
          <p:cNvPicPr preferRelativeResize="0"/>
          <p:nvPr/>
        </p:nvPicPr>
        <p:blipFill>
          <a:blip r:embed="rId4">
            <a:alphaModFix/>
          </a:blip>
          <a:stretch>
            <a:fillRect/>
          </a:stretch>
        </p:blipFill>
        <p:spPr>
          <a:xfrm>
            <a:off x="7544725" y="1817360"/>
            <a:ext cx="599475" cy="347175"/>
          </a:xfrm>
          <a:prstGeom prst="rect">
            <a:avLst/>
          </a:prstGeom>
          <a:noFill/>
          <a:ln>
            <a:noFill/>
          </a:ln>
        </p:spPr>
      </p:pic>
      <p:pic>
        <p:nvPicPr>
          <p:cNvPr id="661" name="Google Shape;661;p50"/>
          <p:cNvPicPr preferRelativeResize="0"/>
          <p:nvPr/>
        </p:nvPicPr>
        <p:blipFill>
          <a:blip r:embed="rId4">
            <a:alphaModFix/>
          </a:blip>
          <a:stretch>
            <a:fillRect/>
          </a:stretch>
        </p:blipFill>
        <p:spPr>
          <a:xfrm>
            <a:off x="6493450" y="2164523"/>
            <a:ext cx="599475" cy="347175"/>
          </a:xfrm>
          <a:prstGeom prst="rect">
            <a:avLst/>
          </a:prstGeom>
          <a:noFill/>
          <a:ln>
            <a:noFill/>
          </a:ln>
        </p:spPr>
      </p:pic>
      <p:pic>
        <p:nvPicPr>
          <p:cNvPr id="662" name="Google Shape;662;p50"/>
          <p:cNvPicPr preferRelativeResize="0"/>
          <p:nvPr/>
        </p:nvPicPr>
        <p:blipFill>
          <a:blip r:embed="rId4">
            <a:alphaModFix/>
          </a:blip>
          <a:stretch>
            <a:fillRect/>
          </a:stretch>
        </p:blipFill>
        <p:spPr>
          <a:xfrm>
            <a:off x="7152463" y="2268035"/>
            <a:ext cx="599475" cy="347175"/>
          </a:xfrm>
          <a:prstGeom prst="rect">
            <a:avLst/>
          </a:prstGeom>
          <a:noFill/>
          <a:ln>
            <a:noFill/>
          </a:ln>
        </p:spPr>
      </p:pic>
      <p:pic>
        <p:nvPicPr>
          <p:cNvPr id="663" name="Google Shape;663;p50"/>
          <p:cNvPicPr preferRelativeResize="0"/>
          <p:nvPr/>
        </p:nvPicPr>
        <p:blipFill>
          <a:blip r:embed="rId4">
            <a:alphaModFix/>
          </a:blip>
          <a:stretch>
            <a:fillRect/>
          </a:stretch>
        </p:blipFill>
        <p:spPr>
          <a:xfrm>
            <a:off x="6858350" y="1754323"/>
            <a:ext cx="599475" cy="347175"/>
          </a:xfrm>
          <a:prstGeom prst="rect">
            <a:avLst/>
          </a:prstGeom>
          <a:noFill/>
          <a:ln>
            <a:noFill/>
          </a:ln>
        </p:spPr>
      </p:pic>
      <p:pic>
        <p:nvPicPr>
          <p:cNvPr id="664" name="Google Shape;664;p50"/>
          <p:cNvPicPr preferRelativeResize="0"/>
          <p:nvPr/>
        </p:nvPicPr>
        <p:blipFill>
          <a:blip r:embed="rId4">
            <a:alphaModFix/>
          </a:blip>
          <a:stretch>
            <a:fillRect/>
          </a:stretch>
        </p:blipFill>
        <p:spPr>
          <a:xfrm>
            <a:off x="7838075" y="2311598"/>
            <a:ext cx="599475" cy="347175"/>
          </a:xfrm>
          <a:prstGeom prst="rect">
            <a:avLst/>
          </a:prstGeom>
          <a:noFill/>
          <a:ln>
            <a:noFill/>
          </a:ln>
        </p:spPr>
      </p:pic>
      <p:sp>
        <p:nvSpPr>
          <p:cNvPr id="665" name="Google Shape;665;p50"/>
          <p:cNvSpPr/>
          <p:nvPr/>
        </p:nvSpPr>
        <p:spPr>
          <a:xfrm>
            <a:off x="6129025" y="1227801"/>
            <a:ext cx="2778000" cy="3652208"/>
          </a:xfrm>
          <a:prstGeom prst="rect">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4" name="Google Shape;616;p49">
            <a:extLst>
              <a:ext uri="{FF2B5EF4-FFF2-40B4-BE49-F238E27FC236}">
                <a16:creationId xmlns:a16="http://schemas.microsoft.com/office/drawing/2014/main" id="{0F9B0CE3-4F31-312F-C454-57A8ED515401}"/>
              </a:ext>
            </a:extLst>
          </p:cNvPr>
          <p:cNvSpPr txBox="1">
            <a:spLocks/>
          </p:cNvSpPr>
          <p:nvPr/>
        </p:nvSpPr>
        <p:spPr>
          <a:xfrm>
            <a:off x="311700" y="878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a:buSzPts val="990"/>
            </a:pPr>
            <a:r>
              <a:rPr lang="en-US" sz="2120" dirty="0"/>
              <a:t>H2: Understanding of cardinal extension comes with, or after learning the CP</a:t>
            </a:r>
          </a:p>
          <a:p>
            <a:pPr>
              <a:buSzPts val="990"/>
            </a:pPr>
            <a:endParaRPr lang="en-US" sz="2100" dirty="0"/>
          </a:p>
        </p:txBody>
      </p:sp>
      <p:sp>
        <p:nvSpPr>
          <p:cNvPr id="5" name="Google Shape;638;p49">
            <a:extLst>
              <a:ext uri="{FF2B5EF4-FFF2-40B4-BE49-F238E27FC236}">
                <a16:creationId xmlns:a16="http://schemas.microsoft.com/office/drawing/2014/main" id="{7EAA618F-2055-1AFA-6884-D40407707E0B}"/>
              </a:ext>
            </a:extLst>
          </p:cNvPr>
          <p:cNvSpPr txBox="1"/>
          <p:nvPr/>
        </p:nvSpPr>
        <p:spPr>
          <a:xfrm>
            <a:off x="1201087" y="477072"/>
            <a:ext cx="56556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latin typeface="Proxima Nova"/>
                <a:ea typeface="Proxima Nova"/>
                <a:cs typeface="Proxima Nova"/>
                <a:sym typeface="Proxima Nova"/>
              </a:rPr>
              <a:t>(Carey, 2004, 2009)</a:t>
            </a:r>
            <a:endParaRPr dirty="0">
              <a:solidFill>
                <a:schemeClr val="accent3"/>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a:t>Study 1: When do children understand cardinal extension?</a:t>
            </a:r>
            <a:endParaRPr sz="2100"/>
          </a:p>
        </p:txBody>
      </p:sp>
      <p:sp>
        <p:nvSpPr>
          <p:cNvPr id="2" name="Google Shape;677;p52">
            <a:extLst>
              <a:ext uri="{FF2B5EF4-FFF2-40B4-BE49-F238E27FC236}">
                <a16:creationId xmlns:a16="http://schemas.microsoft.com/office/drawing/2014/main" id="{794959B7-7A59-7615-18E9-827BA0EC57BB}"/>
              </a:ext>
            </a:extLst>
          </p:cNvPr>
          <p:cNvSpPr txBox="1">
            <a:spLocks noGrp="1"/>
          </p:cNvSpPr>
          <p:nvPr>
            <p:ph type="body" idx="1"/>
          </p:nvPr>
        </p:nvSpPr>
        <p:spPr>
          <a:xfrm>
            <a:off x="311700" y="1092400"/>
            <a:ext cx="8091155" cy="337372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US" sz="2000" dirty="0"/>
          </a:p>
          <a:p>
            <a:pPr marL="0" lvl="0" indent="0" algn="l" rtl="0">
              <a:spcBef>
                <a:spcPts val="0"/>
              </a:spcBef>
              <a:spcAft>
                <a:spcPts val="0"/>
              </a:spcAft>
              <a:buNone/>
            </a:pPr>
            <a:endParaRPr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a:t>Study 1: When do children understand cardinal extension?</a:t>
            </a:r>
            <a:endParaRPr sz="2100"/>
          </a:p>
        </p:txBody>
      </p:sp>
      <p:sp>
        <p:nvSpPr>
          <p:cNvPr id="2" name="Google Shape;677;p52">
            <a:extLst>
              <a:ext uri="{FF2B5EF4-FFF2-40B4-BE49-F238E27FC236}">
                <a16:creationId xmlns:a16="http://schemas.microsoft.com/office/drawing/2014/main" id="{794959B7-7A59-7615-18E9-827BA0EC57BB}"/>
              </a:ext>
            </a:extLst>
          </p:cNvPr>
          <p:cNvSpPr txBox="1">
            <a:spLocks noGrp="1"/>
          </p:cNvSpPr>
          <p:nvPr>
            <p:ph type="body" idx="1"/>
          </p:nvPr>
        </p:nvSpPr>
        <p:spPr>
          <a:xfrm>
            <a:off x="311700" y="1092400"/>
            <a:ext cx="8091155" cy="337372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000" dirty="0"/>
              <a:t>n=82 English-speaking children, 2-5yos</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dirty="0"/>
              <a:t>Give-N task to categorize participants</a:t>
            </a:r>
          </a:p>
          <a:p>
            <a:pPr marL="342900"/>
            <a:r>
              <a:rPr lang="en-US" sz="2000" dirty="0"/>
              <a:t>38 subset-knowers: can only construct sets up to 4. </a:t>
            </a:r>
          </a:p>
          <a:p>
            <a:pPr marL="342900"/>
            <a:r>
              <a:rPr lang="en-US" sz="2000" dirty="0"/>
              <a:t>44 CP-knowers: can construct sets of 5 or 6.</a:t>
            </a:r>
          </a:p>
          <a:p>
            <a:pPr marL="342900"/>
            <a:endParaRPr lang="en-US" sz="2000" dirty="0"/>
          </a:p>
          <a:p>
            <a:pPr marL="0" indent="0">
              <a:buNone/>
            </a:pPr>
            <a:r>
              <a:rPr lang="en-US" sz="2000" dirty="0"/>
              <a:t>Highest Count task</a:t>
            </a:r>
          </a:p>
          <a:p>
            <a:pPr marL="0" indent="0">
              <a:buNone/>
            </a:pPr>
            <a:r>
              <a:rPr lang="en-US" sz="2000" dirty="0"/>
              <a:t>* Not significant for any models</a:t>
            </a:r>
          </a:p>
          <a:p>
            <a:pPr marL="0" lvl="0" indent="0" algn="l" rtl="0">
              <a:spcBef>
                <a:spcPts val="0"/>
              </a:spcBef>
              <a:spcAft>
                <a:spcPts val="0"/>
              </a:spcAft>
              <a:buNone/>
            </a:pPr>
            <a:endParaRPr lang="en-US" sz="2000" dirty="0"/>
          </a:p>
          <a:p>
            <a:pPr marL="0" lvl="0" indent="0" algn="l" rtl="0">
              <a:spcBef>
                <a:spcPts val="0"/>
              </a:spcBef>
              <a:spcAft>
                <a:spcPts val="0"/>
              </a:spcAft>
              <a:buNone/>
            </a:pPr>
            <a:endParaRPr sz="2000" dirty="0"/>
          </a:p>
        </p:txBody>
      </p:sp>
    </p:spTree>
    <p:extLst>
      <p:ext uri="{BB962C8B-B14F-4D97-AF65-F5344CB8AC3E}">
        <p14:creationId xmlns:p14="http://schemas.microsoft.com/office/powerpoint/2010/main" val="279137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8" name="Google Shape;6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t>Study 1: When do children understand cardinal extension?</a:t>
            </a:r>
            <a:endParaRPr sz="2200"/>
          </a:p>
        </p:txBody>
      </p:sp>
      <p:pic>
        <p:nvPicPr>
          <p:cNvPr id="4" name="Picture 3">
            <a:extLst>
              <a:ext uri="{FF2B5EF4-FFF2-40B4-BE49-F238E27FC236}">
                <a16:creationId xmlns:a16="http://schemas.microsoft.com/office/drawing/2014/main" id="{EA9A0907-D6CD-2597-A3AA-FD05F8F39F87}"/>
              </a:ext>
            </a:extLst>
          </p:cNvPr>
          <p:cNvPicPr>
            <a:picLocks noChangeAspect="1"/>
          </p:cNvPicPr>
          <p:nvPr/>
        </p:nvPicPr>
        <p:blipFill rotWithShape="1">
          <a:blip r:embed="rId3"/>
          <a:srcRect t="5126" b="5014"/>
          <a:stretch/>
        </p:blipFill>
        <p:spPr>
          <a:xfrm>
            <a:off x="1060030" y="976718"/>
            <a:ext cx="7023939" cy="3944818"/>
          </a:xfrm>
          <a:prstGeom prst="rect">
            <a:avLst/>
          </a:prstGeom>
        </p:spPr>
      </p:pic>
      <p:pic>
        <p:nvPicPr>
          <p:cNvPr id="5" name="Picture 4">
            <a:extLst>
              <a:ext uri="{FF2B5EF4-FFF2-40B4-BE49-F238E27FC236}">
                <a16:creationId xmlns:a16="http://schemas.microsoft.com/office/drawing/2014/main" id="{BE471E06-DF29-10FB-B58D-C686E88948F9}"/>
              </a:ext>
            </a:extLst>
          </p:cNvPr>
          <p:cNvPicPr>
            <a:picLocks noChangeAspect="1"/>
          </p:cNvPicPr>
          <p:nvPr/>
        </p:nvPicPr>
        <p:blipFill>
          <a:blip r:embed="rId4"/>
          <a:stretch>
            <a:fillRect/>
          </a:stretch>
        </p:blipFill>
        <p:spPr>
          <a:xfrm>
            <a:off x="3857405" y="1082173"/>
            <a:ext cx="1429187" cy="1429187"/>
          </a:xfrm>
          <a:prstGeom prst="rect">
            <a:avLst/>
          </a:prstGeom>
        </p:spPr>
      </p:pic>
      <p:pic>
        <p:nvPicPr>
          <p:cNvPr id="6" name="Picture 5">
            <a:extLst>
              <a:ext uri="{FF2B5EF4-FFF2-40B4-BE49-F238E27FC236}">
                <a16:creationId xmlns:a16="http://schemas.microsoft.com/office/drawing/2014/main" id="{366DA21E-F589-F482-1D61-44D440A8B6BE}"/>
              </a:ext>
            </a:extLst>
          </p:cNvPr>
          <p:cNvPicPr>
            <a:picLocks noChangeAspect="1"/>
          </p:cNvPicPr>
          <p:nvPr/>
        </p:nvPicPr>
        <p:blipFill>
          <a:blip r:embed="rId5"/>
          <a:stretch>
            <a:fillRect/>
          </a:stretch>
        </p:blipFill>
        <p:spPr>
          <a:xfrm>
            <a:off x="2829689" y="2704145"/>
            <a:ext cx="406141" cy="507677"/>
          </a:xfrm>
          <a:prstGeom prst="rect">
            <a:avLst/>
          </a:prstGeom>
        </p:spPr>
      </p:pic>
      <p:pic>
        <p:nvPicPr>
          <p:cNvPr id="9" name="Google Shape;679;p52">
            <a:extLst>
              <a:ext uri="{FF2B5EF4-FFF2-40B4-BE49-F238E27FC236}">
                <a16:creationId xmlns:a16="http://schemas.microsoft.com/office/drawing/2014/main" id="{26F2D975-F2B3-3383-4B79-A58BB0E79614}"/>
              </a:ext>
            </a:extLst>
          </p:cNvPr>
          <p:cNvPicPr preferRelativeResize="0"/>
          <p:nvPr/>
        </p:nvPicPr>
        <p:blipFill>
          <a:blip r:embed="rId6">
            <a:alphaModFix/>
          </a:blip>
          <a:stretch>
            <a:fillRect/>
          </a:stretch>
        </p:blipFill>
        <p:spPr>
          <a:xfrm>
            <a:off x="3002615" y="2745795"/>
            <a:ext cx="274974" cy="203332"/>
          </a:xfrm>
          <a:prstGeom prst="rect">
            <a:avLst/>
          </a:prstGeom>
          <a:noFill/>
          <a:ln>
            <a:noFill/>
          </a:ln>
        </p:spPr>
      </p:pic>
      <p:pic>
        <p:nvPicPr>
          <p:cNvPr id="10" name="Picture 9">
            <a:extLst>
              <a:ext uri="{FF2B5EF4-FFF2-40B4-BE49-F238E27FC236}">
                <a16:creationId xmlns:a16="http://schemas.microsoft.com/office/drawing/2014/main" id="{1E7A5D13-CF71-61BF-9400-AC7CA0AEB2EA}"/>
              </a:ext>
            </a:extLst>
          </p:cNvPr>
          <p:cNvPicPr>
            <a:picLocks noChangeAspect="1"/>
          </p:cNvPicPr>
          <p:nvPr/>
        </p:nvPicPr>
        <p:blipFill>
          <a:blip r:embed="rId5"/>
          <a:stretch>
            <a:fillRect/>
          </a:stretch>
        </p:blipFill>
        <p:spPr>
          <a:xfrm>
            <a:off x="2787930" y="3334321"/>
            <a:ext cx="406141" cy="507677"/>
          </a:xfrm>
          <a:prstGeom prst="rect">
            <a:avLst/>
          </a:prstGeom>
        </p:spPr>
      </p:pic>
      <p:pic>
        <p:nvPicPr>
          <p:cNvPr id="11" name="Google Shape;679;p52">
            <a:extLst>
              <a:ext uri="{FF2B5EF4-FFF2-40B4-BE49-F238E27FC236}">
                <a16:creationId xmlns:a16="http://schemas.microsoft.com/office/drawing/2014/main" id="{27520280-115C-B569-D520-F7816E8F3CD5}"/>
              </a:ext>
            </a:extLst>
          </p:cNvPr>
          <p:cNvPicPr preferRelativeResize="0"/>
          <p:nvPr/>
        </p:nvPicPr>
        <p:blipFill>
          <a:blip r:embed="rId6">
            <a:alphaModFix/>
          </a:blip>
          <a:stretch>
            <a:fillRect/>
          </a:stretch>
        </p:blipFill>
        <p:spPr>
          <a:xfrm>
            <a:off x="2960856" y="3375971"/>
            <a:ext cx="274974" cy="203332"/>
          </a:xfrm>
          <a:prstGeom prst="rect">
            <a:avLst/>
          </a:prstGeom>
          <a:noFill/>
          <a:ln>
            <a:noFill/>
          </a:ln>
        </p:spPr>
      </p:pic>
      <p:pic>
        <p:nvPicPr>
          <p:cNvPr id="12" name="Picture 11">
            <a:extLst>
              <a:ext uri="{FF2B5EF4-FFF2-40B4-BE49-F238E27FC236}">
                <a16:creationId xmlns:a16="http://schemas.microsoft.com/office/drawing/2014/main" id="{F96A07FE-90B8-F540-B793-FBB0E2CFC0D7}"/>
              </a:ext>
            </a:extLst>
          </p:cNvPr>
          <p:cNvPicPr>
            <a:picLocks noChangeAspect="1"/>
          </p:cNvPicPr>
          <p:nvPr/>
        </p:nvPicPr>
        <p:blipFill>
          <a:blip r:embed="rId5"/>
          <a:stretch>
            <a:fillRect/>
          </a:stretch>
        </p:blipFill>
        <p:spPr>
          <a:xfrm>
            <a:off x="2771871" y="4004997"/>
            <a:ext cx="406141" cy="507677"/>
          </a:xfrm>
          <a:prstGeom prst="rect">
            <a:avLst/>
          </a:prstGeom>
        </p:spPr>
      </p:pic>
      <p:pic>
        <p:nvPicPr>
          <p:cNvPr id="13" name="Google Shape;679;p52">
            <a:extLst>
              <a:ext uri="{FF2B5EF4-FFF2-40B4-BE49-F238E27FC236}">
                <a16:creationId xmlns:a16="http://schemas.microsoft.com/office/drawing/2014/main" id="{D2F24752-2FFD-6570-3E16-9E2DA7D2516B}"/>
              </a:ext>
            </a:extLst>
          </p:cNvPr>
          <p:cNvPicPr preferRelativeResize="0"/>
          <p:nvPr/>
        </p:nvPicPr>
        <p:blipFill>
          <a:blip r:embed="rId6">
            <a:alphaModFix/>
          </a:blip>
          <a:stretch>
            <a:fillRect/>
          </a:stretch>
        </p:blipFill>
        <p:spPr>
          <a:xfrm>
            <a:off x="2944797" y="4046647"/>
            <a:ext cx="274974" cy="203332"/>
          </a:xfrm>
          <a:prstGeom prst="rect">
            <a:avLst/>
          </a:prstGeom>
          <a:noFill/>
          <a:ln>
            <a:noFill/>
          </a:ln>
        </p:spPr>
      </p:pic>
      <p:pic>
        <p:nvPicPr>
          <p:cNvPr id="14" name="Google Shape;682;p52">
            <a:extLst>
              <a:ext uri="{FF2B5EF4-FFF2-40B4-BE49-F238E27FC236}">
                <a16:creationId xmlns:a16="http://schemas.microsoft.com/office/drawing/2014/main" id="{E7CE726C-7F1C-44A9-9E4D-EC355D5004DE}"/>
              </a:ext>
            </a:extLst>
          </p:cNvPr>
          <p:cNvPicPr preferRelativeResize="0"/>
          <p:nvPr/>
        </p:nvPicPr>
        <p:blipFill>
          <a:blip r:embed="rId7">
            <a:alphaModFix/>
          </a:blip>
          <a:stretch>
            <a:fillRect/>
          </a:stretch>
        </p:blipFill>
        <p:spPr>
          <a:xfrm>
            <a:off x="5711672" y="3055235"/>
            <a:ext cx="406141" cy="390270"/>
          </a:xfrm>
          <a:prstGeom prst="rect">
            <a:avLst/>
          </a:prstGeom>
          <a:noFill/>
          <a:ln>
            <a:noFill/>
          </a:ln>
        </p:spPr>
      </p:pic>
      <p:pic>
        <p:nvPicPr>
          <p:cNvPr id="15" name="Google Shape;684;p52">
            <a:extLst>
              <a:ext uri="{FF2B5EF4-FFF2-40B4-BE49-F238E27FC236}">
                <a16:creationId xmlns:a16="http://schemas.microsoft.com/office/drawing/2014/main" id="{07ABA2C4-99B4-AE10-3BC2-B001A5775ED8}"/>
              </a:ext>
            </a:extLst>
          </p:cNvPr>
          <p:cNvPicPr preferRelativeResize="0"/>
          <p:nvPr/>
        </p:nvPicPr>
        <p:blipFill>
          <a:blip r:embed="rId8">
            <a:alphaModFix/>
          </a:blip>
          <a:stretch>
            <a:fillRect/>
          </a:stretch>
        </p:blipFill>
        <p:spPr>
          <a:xfrm>
            <a:off x="5669913" y="2943832"/>
            <a:ext cx="392999" cy="306538"/>
          </a:xfrm>
          <a:prstGeom prst="rect">
            <a:avLst/>
          </a:prstGeom>
          <a:noFill/>
          <a:ln>
            <a:noFill/>
          </a:ln>
        </p:spPr>
      </p:pic>
      <p:pic>
        <p:nvPicPr>
          <p:cNvPr id="16" name="Google Shape;682;p52">
            <a:extLst>
              <a:ext uri="{FF2B5EF4-FFF2-40B4-BE49-F238E27FC236}">
                <a16:creationId xmlns:a16="http://schemas.microsoft.com/office/drawing/2014/main" id="{9E82F36C-833B-A67E-035A-ABF111597E8A}"/>
              </a:ext>
            </a:extLst>
          </p:cNvPr>
          <p:cNvPicPr preferRelativeResize="0"/>
          <p:nvPr/>
        </p:nvPicPr>
        <p:blipFill>
          <a:blip r:embed="rId7">
            <a:alphaModFix/>
          </a:blip>
          <a:stretch>
            <a:fillRect/>
          </a:stretch>
        </p:blipFill>
        <p:spPr>
          <a:xfrm>
            <a:off x="5721160" y="3767053"/>
            <a:ext cx="406141" cy="390270"/>
          </a:xfrm>
          <a:prstGeom prst="rect">
            <a:avLst/>
          </a:prstGeom>
          <a:noFill/>
          <a:ln>
            <a:noFill/>
          </a:ln>
        </p:spPr>
      </p:pic>
      <p:pic>
        <p:nvPicPr>
          <p:cNvPr id="17" name="Google Shape;684;p52">
            <a:extLst>
              <a:ext uri="{FF2B5EF4-FFF2-40B4-BE49-F238E27FC236}">
                <a16:creationId xmlns:a16="http://schemas.microsoft.com/office/drawing/2014/main" id="{F39CD82A-1CEA-FAE3-BE3E-461DD9C153D2}"/>
              </a:ext>
            </a:extLst>
          </p:cNvPr>
          <p:cNvPicPr preferRelativeResize="0"/>
          <p:nvPr/>
        </p:nvPicPr>
        <p:blipFill>
          <a:blip r:embed="rId8">
            <a:alphaModFix/>
          </a:blip>
          <a:stretch>
            <a:fillRect/>
          </a:stretch>
        </p:blipFill>
        <p:spPr>
          <a:xfrm>
            <a:off x="5679401" y="3655650"/>
            <a:ext cx="392999" cy="306538"/>
          </a:xfrm>
          <a:prstGeom prst="rect">
            <a:avLst/>
          </a:prstGeom>
          <a:noFill/>
          <a:ln>
            <a:noFill/>
          </a:ln>
        </p:spPr>
      </p:pic>
    </p:spTree>
    <p:extLst>
      <p:ext uri="{BB962C8B-B14F-4D97-AF65-F5344CB8AC3E}">
        <p14:creationId xmlns:p14="http://schemas.microsoft.com/office/powerpoint/2010/main" val="299551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8" name="Google Shape;67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t>Study 1: When do children understand cardinal extension?</a:t>
            </a:r>
            <a:endParaRPr sz="2200"/>
          </a:p>
        </p:txBody>
      </p:sp>
      <p:pic>
        <p:nvPicPr>
          <p:cNvPr id="4" name="Picture 3">
            <a:extLst>
              <a:ext uri="{FF2B5EF4-FFF2-40B4-BE49-F238E27FC236}">
                <a16:creationId xmlns:a16="http://schemas.microsoft.com/office/drawing/2014/main" id="{EA9A0907-D6CD-2597-A3AA-FD05F8F39F87}"/>
              </a:ext>
            </a:extLst>
          </p:cNvPr>
          <p:cNvPicPr>
            <a:picLocks noChangeAspect="1"/>
          </p:cNvPicPr>
          <p:nvPr/>
        </p:nvPicPr>
        <p:blipFill rotWithShape="1">
          <a:blip r:embed="rId3"/>
          <a:srcRect t="5126" b="5014"/>
          <a:stretch/>
        </p:blipFill>
        <p:spPr>
          <a:xfrm>
            <a:off x="1060030" y="976718"/>
            <a:ext cx="7023939" cy="3944818"/>
          </a:xfrm>
          <a:prstGeom prst="rect">
            <a:avLst/>
          </a:prstGeom>
        </p:spPr>
      </p:pic>
      <p:pic>
        <p:nvPicPr>
          <p:cNvPr id="6" name="Picture 5">
            <a:extLst>
              <a:ext uri="{FF2B5EF4-FFF2-40B4-BE49-F238E27FC236}">
                <a16:creationId xmlns:a16="http://schemas.microsoft.com/office/drawing/2014/main" id="{366DA21E-F589-F482-1D61-44D440A8B6BE}"/>
              </a:ext>
            </a:extLst>
          </p:cNvPr>
          <p:cNvPicPr>
            <a:picLocks noChangeAspect="1"/>
          </p:cNvPicPr>
          <p:nvPr/>
        </p:nvPicPr>
        <p:blipFill>
          <a:blip r:embed="rId4"/>
          <a:stretch>
            <a:fillRect/>
          </a:stretch>
        </p:blipFill>
        <p:spPr>
          <a:xfrm>
            <a:off x="2829689" y="2704145"/>
            <a:ext cx="406141" cy="507677"/>
          </a:xfrm>
          <a:prstGeom prst="rect">
            <a:avLst/>
          </a:prstGeom>
        </p:spPr>
      </p:pic>
      <p:pic>
        <p:nvPicPr>
          <p:cNvPr id="9" name="Google Shape;679;p52">
            <a:extLst>
              <a:ext uri="{FF2B5EF4-FFF2-40B4-BE49-F238E27FC236}">
                <a16:creationId xmlns:a16="http://schemas.microsoft.com/office/drawing/2014/main" id="{26F2D975-F2B3-3383-4B79-A58BB0E79614}"/>
              </a:ext>
            </a:extLst>
          </p:cNvPr>
          <p:cNvPicPr preferRelativeResize="0"/>
          <p:nvPr/>
        </p:nvPicPr>
        <p:blipFill>
          <a:blip r:embed="rId5">
            <a:alphaModFix/>
          </a:blip>
          <a:stretch>
            <a:fillRect/>
          </a:stretch>
        </p:blipFill>
        <p:spPr>
          <a:xfrm>
            <a:off x="3256932" y="3025410"/>
            <a:ext cx="274974" cy="203332"/>
          </a:xfrm>
          <a:prstGeom prst="rect">
            <a:avLst/>
          </a:prstGeom>
          <a:noFill/>
          <a:ln>
            <a:noFill/>
          </a:ln>
        </p:spPr>
      </p:pic>
      <p:pic>
        <p:nvPicPr>
          <p:cNvPr id="10" name="Picture 9">
            <a:extLst>
              <a:ext uri="{FF2B5EF4-FFF2-40B4-BE49-F238E27FC236}">
                <a16:creationId xmlns:a16="http://schemas.microsoft.com/office/drawing/2014/main" id="{1E7A5D13-CF71-61BF-9400-AC7CA0AEB2EA}"/>
              </a:ext>
            </a:extLst>
          </p:cNvPr>
          <p:cNvPicPr>
            <a:picLocks noChangeAspect="1"/>
          </p:cNvPicPr>
          <p:nvPr/>
        </p:nvPicPr>
        <p:blipFill>
          <a:blip r:embed="rId4"/>
          <a:stretch>
            <a:fillRect/>
          </a:stretch>
        </p:blipFill>
        <p:spPr>
          <a:xfrm>
            <a:off x="2787930" y="3334321"/>
            <a:ext cx="406141" cy="507677"/>
          </a:xfrm>
          <a:prstGeom prst="rect">
            <a:avLst/>
          </a:prstGeom>
        </p:spPr>
      </p:pic>
      <p:pic>
        <p:nvPicPr>
          <p:cNvPr id="11" name="Google Shape;679;p52">
            <a:extLst>
              <a:ext uri="{FF2B5EF4-FFF2-40B4-BE49-F238E27FC236}">
                <a16:creationId xmlns:a16="http://schemas.microsoft.com/office/drawing/2014/main" id="{27520280-115C-B569-D520-F7816E8F3CD5}"/>
              </a:ext>
            </a:extLst>
          </p:cNvPr>
          <p:cNvPicPr preferRelativeResize="0"/>
          <p:nvPr/>
        </p:nvPicPr>
        <p:blipFill>
          <a:blip r:embed="rId5">
            <a:alphaModFix/>
          </a:blip>
          <a:stretch>
            <a:fillRect/>
          </a:stretch>
        </p:blipFill>
        <p:spPr>
          <a:xfrm>
            <a:off x="3215173" y="3655586"/>
            <a:ext cx="274974" cy="203332"/>
          </a:xfrm>
          <a:prstGeom prst="rect">
            <a:avLst/>
          </a:prstGeom>
          <a:noFill/>
          <a:ln>
            <a:noFill/>
          </a:ln>
        </p:spPr>
      </p:pic>
      <p:pic>
        <p:nvPicPr>
          <p:cNvPr id="12" name="Picture 11">
            <a:extLst>
              <a:ext uri="{FF2B5EF4-FFF2-40B4-BE49-F238E27FC236}">
                <a16:creationId xmlns:a16="http://schemas.microsoft.com/office/drawing/2014/main" id="{F96A07FE-90B8-F540-B793-FBB0E2CFC0D7}"/>
              </a:ext>
            </a:extLst>
          </p:cNvPr>
          <p:cNvPicPr>
            <a:picLocks noChangeAspect="1"/>
          </p:cNvPicPr>
          <p:nvPr/>
        </p:nvPicPr>
        <p:blipFill>
          <a:blip r:embed="rId4"/>
          <a:stretch>
            <a:fillRect/>
          </a:stretch>
        </p:blipFill>
        <p:spPr>
          <a:xfrm>
            <a:off x="2771871" y="4004997"/>
            <a:ext cx="406141" cy="507677"/>
          </a:xfrm>
          <a:prstGeom prst="rect">
            <a:avLst/>
          </a:prstGeom>
        </p:spPr>
      </p:pic>
      <p:pic>
        <p:nvPicPr>
          <p:cNvPr id="13" name="Google Shape;679;p52">
            <a:extLst>
              <a:ext uri="{FF2B5EF4-FFF2-40B4-BE49-F238E27FC236}">
                <a16:creationId xmlns:a16="http://schemas.microsoft.com/office/drawing/2014/main" id="{D2F24752-2FFD-6570-3E16-9E2DA7D2516B}"/>
              </a:ext>
            </a:extLst>
          </p:cNvPr>
          <p:cNvPicPr preferRelativeResize="0"/>
          <p:nvPr/>
        </p:nvPicPr>
        <p:blipFill>
          <a:blip r:embed="rId5">
            <a:alphaModFix/>
          </a:blip>
          <a:stretch>
            <a:fillRect/>
          </a:stretch>
        </p:blipFill>
        <p:spPr>
          <a:xfrm>
            <a:off x="3199114" y="4326262"/>
            <a:ext cx="274974" cy="203332"/>
          </a:xfrm>
          <a:prstGeom prst="rect">
            <a:avLst/>
          </a:prstGeom>
          <a:noFill/>
          <a:ln>
            <a:noFill/>
          </a:ln>
        </p:spPr>
      </p:pic>
      <p:pic>
        <p:nvPicPr>
          <p:cNvPr id="14" name="Google Shape;682;p52">
            <a:extLst>
              <a:ext uri="{FF2B5EF4-FFF2-40B4-BE49-F238E27FC236}">
                <a16:creationId xmlns:a16="http://schemas.microsoft.com/office/drawing/2014/main" id="{E7CE726C-7F1C-44A9-9E4D-EC355D5004DE}"/>
              </a:ext>
            </a:extLst>
          </p:cNvPr>
          <p:cNvPicPr preferRelativeResize="0"/>
          <p:nvPr/>
        </p:nvPicPr>
        <p:blipFill>
          <a:blip r:embed="rId6">
            <a:alphaModFix/>
          </a:blip>
          <a:stretch>
            <a:fillRect/>
          </a:stretch>
        </p:blipFill>
        <p:spPr>
          <a:xfrm>
            <a:off x="5711672" y="3055235"/>
            <a:ext cx="406141" cy="390270"/>
          </a:xfrm>
          <a:prstGeom prst="rect">
            <a:avLst/>
          </a:prstGeom>
          <a:noFill/>
          <a:ln>
            <a:noFill/>
          </a:ln>
        </p:spPr>
      </p:pic>
      <p:pic>
        <p:nvPicPr>
          <p:cNvPr id="15" name="Google Shape;684;p52">
            <a:extLst>
              <a:ext uri="{FF2B5EF4-FFF2-40B4-BE49-F238E27FC236}">
                <a16:creationId xmlns:a16="http://schemas.microsoft.com/office/drawing/2014/main" id="{07ABA2C4-99B4-AE10-3BC2-B001A5775ED8}"/>
              </a:ext>
            </a:extLst>
          </p:cNvPr>
          <p:cNvPicPr preferRelativeResize="0"/>
          <p:nvPr/>
        </p:nvPicPr>
        <p:blipFill>
          <a:blip r:embed="rId7">
            <a:alphaModFix/>
          </a:blip>
          <a:stretch>
            <a:fillRect/>
          </a:stretch>
        </p:blipFill>
        <p:spPr>
          <a:xfrm>
            <a:off x="5267426" y="3199206"/>
            <a:ext cx="392999" cy="306538"/>
          </a:xfrm>
          <a:prstGeom prst="rect">
            <a:avLst/>
          </a:prstGeom>
          <a:noFill/>
          <a:ln>
            <a:noFill/>
          </a:ln>
        </p:spPr>
      </p:pic>
      <p:pic>
        <p:nvPicPr>
          <p:cNvPr id="16" name="Google Shape;682;p52">
            <a:extLst>
              <a:ext uri="{FF2B5EF4-FFF2-40B4-BE49-F238E27FC236}">
                <a16:creationId xmlns:a16="http://schemas.microsoft.com/office/drawing/2014/main" id="{9E82F36C-833B-A67E-035A-ABF111597E8A}"/>
              </a:ext>
            </a:extLst>
          </p:cNvPr>
          <p:cNvPicPr preferRelativeResize="0"/>
          <p:nvPr/>
        </p:nvPicPr>
        <p:blipFill>
          <a:blip r:embed="rId6">
            <a:alphaModFix/>
          </a:blip>
          <a:stretch>
            <a:fillRect/>
          </a:stretch>
        </p:blipFill>
        <p:spPr>
          <a:xfrm>
            <a:off x="5721160" y="3767053"/>
            <a:ext cx="406141" cy="390270"/>
          </a:xfrm>
          <a:prstGeom prst="rect">
            <a:avLst/>
          </a:prstGeom>
          <a:noFill/>
          <a:ln>
            <a:noFill/>
          </a:ln>
        </p:spPr>
      </p:pic>
      <p:pic>
        <p:nvPicPr>
          <p:cNvPr id="17" name="Google Shape;684;p52">
            <a:extLst>
              <a:ext uri="{FF2B5EF4-FFF2-40B4-BE49-F238E27FC236}">
                <a16:creationId xmlns:a16="http://schemas.microsoft.com/office/drawing/2014/main" id="{F39CD82A-1CEA-FAE3-BE3E-461DD9C153D2}"/>
              </a:ext>
            </a:extLst>
          </p:cNvPr>
          <p:cNvPicPr preferRelativeResize="0"/>
          <p:nvPr/>
        </p:nvPicPr>
        <p:blipFill>
          <a:blip r:embed="rId7">
            <a:alphaModFix/>
          </a:blip>
          <a:stretch>
            <a:fillRect/>
          </a:stretch>
        </p:blipFill>
        <p:spPr>
          <a:xfrm>
            <a:off x="5276914" y="3911024"/>
            <a:ext cx="392999" cy="306538"/>
          </a:xfrm>
          <a:prstGeom prst="rect">
            <a:avLst/>
          </a:prstGeom>
          <a:noFill/>
          <a:ln>
            <a:noFill/>
          </a:ln>
        </p:spPr>
      </p:pic>
      <p:sp>
        <p:nvSpPr>
          <p:cNvPr id="19" name="Google Shape;676;p52">
            <a:extLst>
              <a:ext uri="{FF2B5EF4-FFF2-40B4-BE49-F238E27FC236}">
                <a16:creationId xmlns:a16="http://schemas.microsoft.com/office/drawing/2014/main" id="{B24F319A-44C2-EFA0-135C-AC3FEA2AF9E8}"/>
              </a:ext>
            </a:extLst>
          </p:cNvPr>
          <p:cNvSpPr/>
          <p:nvPr/>
        </p:nvSpPr>
        <p:spPr>
          <a:xfrm>
            <a:off x="6117813" y="1327923"/>
            <a:ext cx="1738800" cy="848100"/>
          </a:xfrm>
          <a:prstGeom prst="wedgeRectCallout">
            <a:avLst>
              <a:gd name="adj1" fmla="val -20682"/>
              <a:gd name="adj2" fmla="val 719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How many bunnies are in the school?</a:t>
            </a:r>
            <a:endParaRPr dirty="0"/>
          </a:p>
        </p:txBody>
      </p:sp>
      <p:pic>
        <p:nvPicPr>
          <p:cNvPr id="5" name="Picture 4">
            <a:extLst>
              <a:ext uri="{FF2B5EF4-FFF2-40B4-BE49-F238E27FC236}">
                <a16:creationId xmlns:a16="http://schemas.microsoft.com/office/drawing/2014/main" id="{BE471E06-DF29-10FB-B58D-C686E88948F9}"/>
              </a:ext>
            </a:extLst>
          </p:cNvPr>
          <p:cNvPicPr>
            <a:picLocks noChangeAspect="1"/>
          </p:cNvPicPr>
          <p:nvPr/>
        </p:nvPicPr>
        <p:blipFill>
          <a:blip r:embed="rId8"/>
          <a:stretch>
            <a:fillRect/>
          </a:stretch>
        </p:blipFill>
        <p:spPr>
          <a:xfrm>
            <a:off x="3857405" y="1082173"/>
            <a:ext cx="1429187" cy="14291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024 -0.15 " pathEditMode="relative" ptsTypes="AA">
                                      <p:cBhvr>
                                        <p:cTn id="6" dur="1000" fill="hold"/>
                                        <p:tgtEl>
                                          <p:spTgt spid="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3.33333E-6 -8.64198E-7 L 0.17292 -0.27778 " pathEditMode="relative" rAng="0" ptsTypes="AA">
                                      <p:cBhvr>
                                        <p:cTn id="8" dur="1000" fill="hold"/>
                                        <p:tgtEl>
                                          <p:spTgt spid="10"/>
                                        </p:tgtEl>
                                        <p:attrNameLst>
                                          <p:attrName>ppt_x</p:attrName>
                                          <p:attrName>ppt_y</p:attrName>
                                        </p:attrNameLst>
                                      </p:cBhvr>
                                      <p:rCtr x="8646" y="-13889"/>
                                    </p:animMotion>
                                  </p:childTnLst>
                                </p:cTn>
                              </p:par>
                              <p:par>
                                <p:cTn id="9" presetID="0" presetClass="path" presetSubtype="0" accel="50000" decel="50000" fill="hold" nodeType="withEffect">
                                  <p:stCondLst>
                                    <p:cond delay="0"/>
                                  </p:stCondLst>
                                  <p:childTnLst>
                                    <p:animMotion origin="layout" path="M 2.77778E-6 3.58025E-6 L 0.17465 -0.41482 " pathEditMode="relative" rAng="0" ptsTypes="AA">
                                      <p:cBhvr>
                                        <p:cTn id="10" dur="1000" fill="hold"/>
                                        <p:tgtEl>
                                          <p:spTgt spid="12"/>
                                        </p:tgtEl>
                                        <p:attrNameLst>
                                          <p:attrName>ppt_x</p:attrName>
                                          <p:attrName>ppt_y</p:attrName>
                                        </p:attrNameLst>
                                      </p:cBhvr>
                                      <p:rCtr x="8733" y="-20741"/>
                                    </p:animMotion>
                                  </p:childTnLst>
                                </p:cTn>
                              </p:par>
                              <p:par>
                                <p:cTn id="11" presetID="0" presetClass="path" presetSubtype="0" accel="50000" decel="50000" fill="hold" nodeType="withEffect">
                                  <p:stCondLst>
                                    <p:cond delay="0"/>
                                  </p:stCondLst>
                                  <p:childTnLst>
                                    <p:animMotion origin="layout" path="M 0 0 L -0.1441 -0.225 " pathEditMode="relative" ptsTypes="AA">
                                      <p:cBhvr>
                                        <p:cTn id="12" dur="1000" fill="hold"/>
                                        <p:tgtEl>
                                          <p:spTgt spid="14"/>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3.33333E-6 -3.7037E-7 L -0.14792 -0.36451 " pathEditMode="relative" rAng="0" ptsTypes="AA">
                                      <p:cBhvr>
                                        <p:cTn id="14" dur="1000" fill="hold"/>
                                        <p:tgtEl>
                                          <p:spTgt spid="16"/>
                                        </p:tgtEl>
                                        <p:attrNameLst>
                                          <p:attrName>ppt_x</p:attrName>
                                          <p:attrName>ppt_y</p:attrName>
                                        </p:attrNameLst>
                                      </p:cBhvr>
                                      <p:rCtr x="-7396" y="-18241"/>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dirty="0"/>
              <a:t>Study 1: When do children understand cardinal extension?</a:t>
            </a:r>
            <a:endParaRPr sz="2100" dirty="0"/>
          </a:p>
        </p:txBody>
      </p:sp>
      <p:sp>
        <p:nvSpPr>
          <p:cNvPr id="2" name="Google Shape;677;p52">
            <a:extLst>
              <a:ext uri="{FF2B5EF4-FFF2-40B4-BE49-F238E27FC236}">
                <a16:creationId xmlns:a16="http://schemas.microsoft.com/office/drawing/2014/main" id="{4A8AA418-9E2E-242E-4651-333B9E9CA0AD}"/>
              </a:ext>
            </a:extLst>
          </p:cNvPr>
          <p:cNvSpPr txBox="1">
            <a:spLocks noGrp="1"/>
          </p:cNvSpPr>
          <p:nvPr>
            <p:ph type="body" idx="1"/>
          </p:nvPr>
        </p:nvSpPr>
        <p:spPr>
          <a:xfrm>
            <a:off x="2914036" y="1092402"/>
            <a:ext cx="6027833" cy="161530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000" dirty="0"/>
              <a:t>Dependent variables:</a:t>
            </a:r>
            <a:endParaRPr sz="2000" dirty="0"/>
          </a:p>
          <a:p>
            <a:pPr marL="457200" lvl="0" indent="-355600" algn="l" rtl="0">
              <a:spcBef>
                <a:spcPts val="1200"/>
              </a:spcBef>
              <a:spcAft>
                <a:spcPts val="0"/>
              </a:spcAft>
              <a:buSzPts val="2000"/>
              <a:buChar char="●"/>
            </a:pPr>
            <a:r>
              <a:rPr lang="en" sz="2000" dirty="0"/>
              <a:t>Select the correct set (pointing to the blue hats)</a:t>
            </a:r>
            <a:endParaRPr sz="2000" dirty="0"/>
          </a:p>
          <a:p>
            <a:pPr marL="457200" lvl="0" indent="-355600" algn="l" rtl="0">
              <a:spcBef>
                <a:spcPts val="0"/>
              </a:spcBef>
              <a:spcAft>
                <a:spcPts val="0"/>
              </a:spcAft>
              <a:buSzPts val="2000"/>
              <a:buChar char="●"/>
            </a:pPr>
            <a:r>
              <a:rPr lang="en" sz="2000" dirty="0"/>
              <a:t>Infer the correct number (counting to 3)</a:t>
            </a:r>
          </a:p>
        </p:txBody>
      </p:sp>
      <p:pic>
        <p:nvPicPr>
          <p:cNvPr id="3" name="Picture 2">
            <a:extLst>
              <a:ext uri="{FF2B5EF4-FFF2-40B4-BE49-F238E27FC236}">
                <a16:creationId xmlns:a16="http://schemas.microsoft.com/office/drawing/2014/main" id="{286C211D-B1E9-AF9F-C30E-862DE286167B}"/>
              </a:ext>
            </a:extLst>
          </p:cNvPr>
          <p:cNvPicPr>
            <a:picLocks noChangeAspect="1"/>
          </p:cNvPicPr>
          <p:nvPr/>
        </p:nvPicPr>
        <p:blipFill>
          <a:blip r:embed="rId3"/>
          <a:stretch>
            <a:fillRect/>
          </a:stretch>
        </p:blipFill>
        <p:spPr>
          <a:xfrm>
            <a:off x="466581" y="1254525"/>
            <a:ext cx="406141" cy="507677"/>
          </a:xfrm>
          <a:prstGeom prst="rect">
            <a:avLst/>
          </a:prstGeom>
        </p:spPr>
      </p:pic>
      <p:pic>
        <p:nvPicPr>
          <p:cNvPr id="4" name="Google Shape;679;p52">
            <a:extLst>
              <a:ext uri="{FF2B5EF4-FFF2-40B4-BE49-F238E27FC236}">
                <a16:creationId xmlns:a16="http://schemas.microsoft.com/office/drawing/2014/main" id="{CB6E57F4-E3F8-3723-DFD1-B9ECCDA1B821}"/>
              </a:ext>
            </a:extLst>
          </p:cNvPr>
          <p:cNvPicPr preferRelativeResize="0"/>
          <p:nvPr/>
        </p:nvPicPr>
        <p:blipFill>
          <a:blip r:embed="rId4">
            <a:alphaModFix/>
          </a:blip>
          <a:stretch>
            <a:fillRect/>
          </a:stretch>
        </p:blipFill>
        <p:spPr>
          <a:xfrm>
            <a:off x="893824" y="1575790"/>
            <a:ext cx="274974" cy="203332"/>
          </a:xfrm>
          <a:prstGeom prst="rect">
            <a:avLst/>
          </a:prstGeom>
          <a:noFill/>
          <a:ln>
            <a:noFill/>
          </a:ln>
        </p:spPr>
      </p:pic>
      <p:pic>
        <p:nvPicPr>
          <p:cNvPr id="5" name="Picture 4">
            <a:extLst>
              <a:ext uri="{FF2B5EF4-FFF2-40B4-BE49-F238E27FC236}">
                <a16:creationId xmlns:a16="http://schemas.microsoft.com/office/drawing/2014/main" id="{F976C621-24B2-92B7-E5F5-9C0CF2E2325E}"/>
              </a:ext>
            </a:extLst>
          </p:cNvPr>
          <p:cNvPicPr>
            <a:picLocks noChangeAspect="1"/>
          </p:cNvPicPr>
          <p:nvPr/>
        </p:nvPicPr>
        <p:blipFill>
          <a:blip r:embed="rId3"/>
          <a:stretch>
            <a:fillRect/>
          </a:stretch>
        </p:blipFill>
        <p:spPr>
          <a:xfrm>
            <a:off x="424822" y="1884701"/>
            <a:ext cx="406141" cy="507677"/>
          </a:xfrm>
          <a:prstGeom prst="rect">
            <a:avLst/>
          </a:prstGeom>
        </p:spPr>
      </p:pic>
      <p:pic>
        <p:nvPicPr>
          <p:cNvPr id="6" name="Google Shape;679;p52">
            <a:extLst>
              <a:ext uri="{FF2B5EF4-FFF2-40B4-BE49-F238E27FC236}">
                <a16:creationId xmlns:a16="http://schemas.microsoft.com/office/drawing/2014/main" id="{E8B81B01-91C9-166C-E2C7-9049D8F26647}"/>
              </a:ext>
            </a:extLst>
          </p:cNvPr>
          <p:cNvPicPr preferRelativeResize="0"/>
          <p:nvPr/>
        </p:nvPicPr>
        <p:blipFill>
          <a:blip r:embed="rId4">
            <a:alphaModFix/>
          </a:blip>
          <a:stretch>
            <a:fillRect/>
          </a:stretch>
        </p:blipFill>
        <p:spPr>
          <a:xfrm>
            <a:off x="852065" y="2205966"/>
            <a:ext cx="274974" cy="203332"/>
          </a:xfrm>
          <a:prstGeom prst="rect">
            <a:avLst/>
          </a:prstGeom>
          <a:noFill/>
          <a:ln>
            <a:noFill/>
          </a:ln>
        </p:spPr>
      </p:pic>
      <p:pic>
        <p:nvPicPr>
          <p:cNvPr id="7" name="Picture 6">
            <a:extLst>
              <a:ext uri="{FF2B5EF4-FFF2-40B4-BE49-F238E27FC236}">
                <a16:creationId xmlns:a16="http://schemas.microsoft.com/office/drawing/2014/main" id="{E64A48B3-162C-7A8D-BF08-428914658F9C}"/>
              </a:ext>
            </a:extLst>
          </p:cNvPr>
          <p:cNvPicPr>
            <a:picLocks noChangeAspect="1"/>
          </p:cNvPicPr>
          <p:nvPr/>
        </p:nvPicPr>
        <p:blipFill>
          <a:blip r:embed="rId3"/>
          <a:stretch>
            <a:fillRect/>
          </a:stretch>
        </p:blipFill>
        <p:spPr>
          <a:xfrm>
            <a:off x="408763" y="2555377"/>
            <a:ext cx="406141" cy="507677"/>
          </a:xfrm>
          <a:prstGeom prst="rect">
            <a:avLst/>
          </a:prstGeom>
        </p:spPr>
      </p:pic>
      <p:pic>
        <p:nvPicPr>
          <p:cNvPr id="8" name="Google Shape;679;p52">
            <a:extLst>
              <a:ext uri="{FF2B5EF4-FFF2-40B4-BE49-F238E27FC236}">
                <a16:creationId xmlns:a16="http://schemas.microsoft.com/office/drawing/2014/main" id="{4A17B3DD-9E0C-78F7-80D8-E6C1547EC36E}"/>
              </a:ext>
            </a:extLst>
          </p:cNvPr>
          <p:cNvPicPr preferRelativeResize="0"/>
          <p:nvPr/>
        </p:nvPicPr>
        <p:blipFill>
          <a:blip r:embed="rId4">
            <a:alphaModFix/>
          </a:blip>
          <a:stretch>
            <a:fillRect/>
          </a:stretch>
        </p:blipFill>
        <p:spPr>
          <a:xfrm>
            <a:off x="836006" y="2876642"/>
            <a:ext cx="274974" cy="203332"/>
          </a:xfrm>
          <a:prstGeom prst="rect">
            <a:avLst/>
          </a:prstGeom>
          <a:noFill/>
          <a:ln>
            <a:noFill/>
          </a:ln>
        </p:spPr>
      </p:pic>
      <p:pic>
        <p:nvPicPr>
          <p:cNvPr id="9" name="Google Shape;682;p52">
            <a:extLst>
              <a:ext uri="{FF2B5EF4-FFF2-40B4-BE49-F238E27FC236}">
                <a16:creationId xmlns:a16="http://schemas.microsoft.com/office/drawing/2014/main" id="{ED251855-2050-79FB-4A0C-9F71C0AF51B3}"/>
              </a:ext>
            </a:extLst>
          </p:cNvPr>
          <p:cNvPicPr preferRelativeResize="0"/>
          <p:nvPr/>
        </p:nvPicPr>
        <p:blipFill>
          <a:blip r:embed="rId5">
            <a:alphaModFix/>
          </a:blip>
          <a:stretch>
            <a:fillRect/>
          </a:stretch>
        </p:blipFill>
        <p:spPr>
          <a:xfrm>
            <a:off x="2173739" y="1605615"/>
            <a:ext cx="406141" cy="390270"/>
          </a:xfrm>
          <a:prstGeom prst="rect">
            <a:avLst/>
          </a:prstGeom>
          <a:noFill/>
          <a:ln>
            <a:noFill/>
          </a:ln>
        </p:spPr>
      </p:pic>
      <p:pic>
        <p:nvPicPr>
          <p:cNvPr id="10" name="Google Shape;684;p52">
            <a:extLst>
              <a:ext uri="{FF2B5EF4-FFF2-40B4-BE49-F238E27FC236}">
                <a16:creationId xmlns:a16="http://schemas.microsoft.com/office/drawing/2014/main" id="{BE2E3421-3ED4-A0E0-AD81-5A29D4AE6507}"/>
              </a:ext>
            </a:extLst>
          </p:cNvPr>
          <p:cNvPicPr preferRelativeResize="0"/>
          <p:nvPr/>
        </p:nvPicPr>
        <p:blipFill>
          <a:blip r:embed="rId6">
            <a:alphaModFix/>
          </a:blip>
          <a:stretch>
            <a:fillRect/>
          </a:stretch>
        </p:blipFill>
        <p:spPr>
          <a:xfrm>
            <a:off x="1729493" y="1749586"/>
            <a:ext cx="392999" cy="306538"/>
          </a:xfrm>
          <a:prstGeom prst="rect">
            <a:avLst/>
          </a:prstGeom>
          <a:noFill/>
          <a:ln>
            <a:noFill/>
          </a:ln>
        </p:spPr>
      </p:pic>
      <p:pic>
        <p:nvPicPr>
          <p:cNvPr id="11" name="Google Shape;682;p52">
            <a:extLst>
              <a:ext uri="{FF2B5EF4-FFF2-40B4-BE49-F238E27FC236}">
                <a16:creationId xmlns:a16="http://schemas.microsoft.com/office/drawing/2014/main" id="{6BB4A271-EAC0-42D5-6173-CA4B4904B3C4}"/>
              </a:ext>
            </a:extLst>
          </p:cNvPr>
          <p:cNvPicPr preferRelativeResize="0"/>
          <p:nvPr/>
        </p:nvPicPr>
        <p:blipFill>
          <a:blip r:embed="rId5">
            <a:alphaModFix/>
          </a:blip>
          <a:stretch>
            <a:fillRect/>
          </a:stretch>
        </p:blipFill>
        <p:spPr>
          <a:xfrm>
            <a:off x="2183227" y="2317433"/>
            <a:ext cx="406141" cy="390270"/>
          </a:xfrm>
          <a:prstGeom prst="rect">
            <a:avLst/>
          </a:prstGeom>
          <a:noFill/>
          <a:ln>
            <a:noFill/>
          </a:ln>
        </p:spPr>
      </p:pic>
      <p:pic>
        <p:nvPicPr>
          <p:cNvPr id="12" name="Google Shape;684;p52">
            <a:extLst>
              <a:ext uri="{FF2B5EF4-FFF2-40B4-BE49-F238E27FC236}">
                <a16:creationId xmlns:a16="http://schemas.microsoft.com/office/drawing/2014/main" id="{A31A31D9-A2B2-9E9F-7F98-326A150A800E}"/>
              </a:ext>
            </a:extLst>
          </p:cNvPr>
          <p:cNvPicPr preferRelativeResize="0"/>
          <p:nvPr/>
        </p:nvPicPr>
        <p:blipFill>
          <a:blip r:embed="rId6">
            <a:alphaModFix/>
          </a:blip>
          <a:stretch>
            <a:fillRect/>
          </a:stretch>
        </p:blipFill>
        <p:spPr>
          <a:xfrm>
            <a:off x="1738981" y="2461404"/>
            <a:ext cx="392999" cy="306538"/>
          </a:xfrm>
          <a:prstGeom prst="rect">
            <a:avLst/>
          </a:prstGeom>
          <a:noFill/>
          <a:ln>
            <a:noFill/>
          </a:ln>
        </p:spPr>
      </p:pic>
      <p:sp>
        <p:nvSpPr>
          <p:cNvPr id="17" name="Google Shape;677;p52">
            <a:extLst>
              <a:ext uri="{FF2B5EF4-FFF2-40B4-BE49-F238E27FC236}">
                <a16:creationId xmlns:a16="http://schemas.microsoft.com/office/drawing/2014/main" id="{CEAF49D6-20B0-FD4A-27BA-D6BA2C817010}"/>
              </a:ext>
            </a:extLst>
          </p:cNvPr>
          <p:cNvSpPr txBox="1">
            <a:spLocks/>
          </p:cNvSpPr>
          <p:nvPr/>
        </p:nvSpPr>
        <p:spPr>
          <a:xfrm>
            <a:off x="2914036" y="2512568"/>
            <a:ext cx="6027833" cy="161530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buFont typeface="Proxima Nova"/>
              <a:buNone/>
            </a:pPr>
            <a:r>
              <a:rPr lang="en-US" sz="2000" dirty="0"/>
              <a:t>6 trials</a:t>
            </a:r>
          </a:p>
          <a:p>
            <a:pPr indent="-355600">
              <a:spcBef>
                <a:spcPts val="1200"/>
              </a:spcBef>
              <a:buSzPts val="2000"/>
            </a:pPr>
            <a:r>
              <a:rPr lang="en-US" sz="2000" dirty="0"/>
              <a:t>Small sizes (1:2, 1:3, 2:3)</a:t>
            </a:r>
          </a:p>
          <a:p>
            <a:pPr indent="-355600">
              <a:buSzPts val="2000"/>
            </a:pPr>
            <a:r>
              <a:rPr lang="en-US" sz="2000" dirty="0"/>
              <a:t>Large sizes (5:7, 5:8, 6:7)</a:t>
            </a:r>
          </a:p>
        </p:txBody>
      </p:sp>
      <p:sp>
        <p:nvSpPr>
          <p:cNvPr id="18" name="Google Shape;677;p52">
            <a:extLst>
              <a:ext uri="{FF2B5EF4-FFF2-40B4-BE49-F238E27FC236}">
                <a16:creationId xmlns:a16="http://schemas.microsoft.com/office/drawing/2014/main" id="{D54DE187-8DDB-E618-6D21-EB743307AFA5}"/>
              </a:ext>
            </a:extLst>
          </p:cNvPr>
          <p:cNvSpPr txBox="1">
            <a:spLocks/>
          </p:cNvSpPr>
          <p:nvPr/>
        </p:nvSpPr>
        <p:spPr>
          <a:xfrm>
            <a:off x="101065" y="4051098"/>
            <a:ext cx="8941869" cy="161530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buFont typeface="Proxima Nova"/>
              <a:buNone/>
            </a:pPr>
            <a:r>
              <a:rPr lang="en-US" sz="2000" dirty="0"/>
              <a:t>Analysis: Regression with Age, Knower Level, Set Size, Knower Level * Set Size</a:t>
            </a:r>
          </a:p>
        </p:txBody>
      </p:sp>
    </p:spTree>
    <p:extLst>
      <p:ext uri="{BB962C8B-B14F-4D97-AF65-F5344CB8AC3E}">
        <p14:creationId xmlns:p14="http://schemas.microsoft.com/office/powerpoint/2010/main" val="339588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dirty="0"/>
              <a:t>Study 1: When do children understand cardinal extension?</a:t>
            </a:r>
            <a:endParaRPr sz="2100" dirty="0"/>
          </a:p>
        </p:txBody>
      </p:sp>
      <p:sp>
        <p:nvSpPr>
          <p:cNvPr id="2" name="Google Shape;677;p52">
            <a:extLst>
              <a:ext uri="{FF2B5EF4-FFF2-40B4-BE49-F238E27FC236}">
                <a16:creationId xmlns:a16="http://schemas.microsoft.com/office/drawing/2014/main" id="{4A8AA418-9E2E-242E-4651-333B9E9CA0AD}"/>
              </a:ext>
            </a:extLst>
          </p:cNvPr>
          <p:cNvSpPr txBox="1">
            <a:spLocks noGrp="1"/>
          </p:cNvSpPr>
          <p:nvPr>
            <p:ph type="body" idx="1"/>
          </p:nvPr>
        </p:nvSpPr>
        <p:spPr>
          <a:xfrm>
            <a:off x="2914036" y="1092402"/>
            <a:ext cx="6229964" cy="1615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Dependent variables:</a:t>
            </a:r>
            <a:endParaRPr sz="2000" dirty="0"/>
          </a:p>
          <a:p>
            <a:pPr marL="457200" lvl="0" indent="-355600" algn="l" rtl="0">
              <a:spcBef>
                <a:spcPts val="1200"/>
              </a:spcBef>
              <a:spcAft>
                <a:spcPts val="0"/>
              </a:spcAft>
              <a:buSzPts val="2000"/>
              <a:buChar char="●"/>
            </a:pPr>
            <a:r>
              <a:rPr lang="en" sz="2000" b="1" dirty="0"/>
              <a:t>Select the correct set (pointing to the blue hats)</a:t>
            </a:r>
            <a:endParaRPr sz="2000" b="1" dirty="0"/>
          </a:p>
          <a:p>
            <a:pPr marL="457200" lvl="0" indent="-355600" algn="l" rtl="0">
              <a:spcBef>
                <a:spcPts val="0"/>
              </a:spcBef>
              <a:spcAft>
                <a:spcPts val="0"/>
              </a:spcAft>
              <a:buSzPts val="2000"/>
              <a:buChar char="●"/>
            </a:pPr>
            <a:r>
              <a:rPr lang="en" sz="2000" dirty="0"/>
              <a:t>Infer the correct number (counting to 3)</a:t>
            </a:r>
          </a:p>
        </p:txBody>
      </p:sp>
      <p:pic>
        <p:nvPicPr>
          <p:cNvPr id="3" name="Picture 2">
            <a:extLst>
              <a:ext uri="{FF2B5EF4-FFF2-40B4-BE49-F238E27FC236}">
                <a16:creationId xmlns:a16="http://schemas.microsoft.com/office/drawing/2014/main" id="{286C211D-B1E9-AF9F-C30E-862DE286167B}"/>
              </a:ext>
            </a:extLst>
          </p:cNvPr>
          <p:cNvPicPr>
            <a:picLocks noChangeAspect="1"/>
          </p:cNvPicPr>
          <p:nvPr/>
        </p:nvPicPr>
        <p:blipFill>
          <a:blip r:embed="rId3"/>
          <a:stretch>
            <a:fillRect/>
          </a:stretch>
        </p:blipFill>
        <p:spPr>
          <a:xfrm>
            <a:off x="466581" y="1254525"/>
            <a:ext cx="406141" cy="507677"/>
          </a:xfrm>
          <a:prstGeom prst="rect">
            <a:avLst/>
          </a:prstGeom>
        </p:spPr>
      </p:pic>
      <p:pic>
        <p:nvPicPr>
          <p:cNvPr id="4" name="Google Shape;679;p52">
            <a:extLst>
              <a:ext uri="{FF2B5EF4-FFF2-40B4-BE49-F238E27FC236}">
                <a16:creationId xmlns:a16="http://schemas.microsoft.com/office/drawing/2014/main" id="{CB6E57F4-E3F8-3723-DFD1-B9ECCDA1B821}"/>
              </a:ext>
            </a:extLst>
          </p:cNvPr>
          <p:cNvPicPr preferRelativeResize="0"/>
          <p:nvPr/>
        </p:nvPicPr>
        <p:blipFill>
          <a:blip r:embed="rId4">
            <a:alphaModFix/>
          </a:blip>
          <a:stretch>
            <a:fillRect/>
          </a:stretch>
        </p:blipFill>
        <p:spPr>
          <a:xfrm>
            <a:off x="893824" y="1575790"/>
            <a:ext cx="274974" cy="203332"/>
          </a:xfrm>
          <a:prstGeom prst="rect">
            <a:avLst/>
          </a:prstGeom>
          <a:noFill/>
          <a:ln>
            <a:noFill/>
          </a:ln>
        </p:spPr>
      </p:pic>
      <p:pic>
        <p:nvPicPr>
          <p:cNvPr id="5" name="Picture 4">
            <a:extLst>
              <a:ext uri="{FF2B5EF4-FFF2-40B4-BE49-F238E27FC236}">
                <a16:creationId xmlns:a16="http://schemas.microsoft.com/office/drawing/2014/main" id="{F976C621-24B2-92B7-E5F5-9C0CF2E2325E}"/>
              </a:ext>
            </a:extLst>
          </p:cNvPr>
          <p:cNvPicPr>
            <a:picLocks noChangeAspect="1"/>
          </p:cNvPicPr>
          <p:nvPr/>
        </p:nvPicPr>
        <p:blipFill>
          <a:blip r:embed="rId3"/>
          <a:stretch>
            <a:fillRect/>
          </a:stretch>
        </p:blipFill>
        <p:spPr>
          <a:xfrm>
            <a:off x="424822" y="1884701"/>
            <a:ext cx="406141" cy="507677"/>
          </a:xfrm>
          <a:prstGeom prst="rect">
            <a:avLst/>
          </a:prstGeom>
        </p:spPr>
      </p:pic>
      <p:pic>
        <p:nvPicPr>
          <p:cNvPr id="6" name="Google Shape;679;p52">
            <a:extLst>
              <a:ext uri="{FF2B5EF4-FFF2-40B4-BE49-F238E27FC236}">
                <a16:creationId xmlns:a16="http://schemas.microsoft.com/office/drawing/2014/main" id="{E8B81B01-91C9-166C-E2C7-9049D8F26647}"/>
              </a:ext>
            </a:extLst>
          </p:cNvPr>
          <p:cNvPicPr preferRelativeResize="0"/>
          <p:nvPr/>
        </p:nvPicPr>
        <p:blipFill>
          <a:blip r:embed="rId4">
            <a:alphaModFix/>
          </a:blip>
          <a:stretch>
            <a:fillRect/>
          </a:stretch>
        </p:blipFill>
        <p:spPr>
          <a:xfrm>
            <a:off x="852065" y="2205966"/>
            <a:ext cx="274974" cy="203332"/>
          </a:xfrm>
          <a:prstGeom prst="rect">
            <a:avLst/>
          </a:prstGeom>
          <a:noFill/>
          <a:ln>
            <a:noFill/>
          </a:ln>
        </p:spPr>
      </p:pic>
      <p:pic>
        <p:nvPicPr>
          <p:cNvPr id="7" name="Picture 6">
            <a:extLst>
              <a:ext uri="{FF2B5EF4-FFF2-40B4-BE49-F238E27FC236}">
                <a16:creationId xmlns:a16="http://schemas.microsoft.com/office/drawing/2014/main" id="{E64A48B3-162C-7A8D-BF08-428914658F9C}"/>
              </a:ext>
            </a:extLst>
          </p:cNvPr>
          <p:cNvPicPr>
            <a:picLocks noChangeAspect="1"/>
          </p:cNvPicPr>
          <p:nvPr/>
        </p:nvPicPr>
        <p:blipFill>
          <a:blip r:embed="rId3"/>
          <a:stretch>
            <a:fillRect/>
          </a:stretch>
        </p:blipFill>
        <p:spPr>
          <a:xfrm>
            <a:off x="408763" y="2555377"/>
            <a:ext cx="406141" cy="507677"/>
          </a:xfrm>
          <a:prstGeom prst="rect">
            <a:avLst/>
          </a:prstGeom>
        </p:spPr>
      </p:pic>
      <p:pic>
        <p:nvPicPr>
          <p:cNvPr id="8" name="Google Shape;679;p52">
            <a:extLst>
              <a:ext uri="{FF2B5EF4-FFF2-40B4-BE49-F238E27FC236}">
                <a16:creationId xmlns:a16="http://schemas.microsoft.com/office/drawing/2014/main" id="{4A17B3DD-9E0C-78F7-80D8-E6C1547EC36E}"/>
              </a:ext>
            </a:extLst>
          </p:cNvPr>
          <p:cNvPicPr preferRelativeResize="0"/>
          <p:nvPr/>
        </p:nvPicPr>
        <p:blipFill>
          <a:blip r:embed="rId4">
            <a:alphaModFix/>
          </a:blip>
          <a:stretch>
            <a:fillRect/>
          </a:stretch>
        </p:blipFill>
        <p:spPr>
          <a:xfrm>
            <a:off x="836006" y="2876642"/>
            <a:ext cx="274974" cy="203332"/>
          </a:xfrm>
          <a:prstGeom prst="rect">
            <a:avLst/>
          </a:prstGeom>
          <a:noFill/>
          <a:ln>
            <a:noFill/>
          </a:ln>
        </p:spPr>
      </p:pic>
      <p:pic>
        <p:nvPicPr>
          <p:cNvPr id="9" name="Google Shape;682;p52">
            <a:extLst>
              <a:ext uri="{FF2B5EF4-FFF2-40B4-BE49-F238E27FC236}">
                <a16:creationId xmlns:a16="http://schemas.microsoft.com/office/drawing/2014/main" id="{ED251855-2050-79FB-4A0C-9F71C0AF51B3}"/>
              </a:ext>
            </a:extLst>
          </p:cNvPr>
          <p:cNvPicPr preferRelativeResize="0"/>
          <p:nvPr/>
        </p:nvPicPr>
        <p:blipFill>
          <a:blip r:embed="rId5">
            <a:alphaModFix/>
          </a:blip>
          <a:stretch>
            <a:fillRect/>
          </a:stretch>
        </p:blipFill>
        <p:spPr>
          <a:xfrm>
            <a:off x="2173739" y="1605615"/>
            <a:ext cx="406141" cy="390270"/>
          </a:xfrm>
          <a:prstGeom prst="rect">
            <a:avLst/>
          </a:prstGeom>
          <a:noFill/>
          <a:ln>
            <a:noFill/>
          </a:ln>
        </p:spPr>
      </p:pic>
      <p:pic>
        <p:nvPicPr>
          <p:cNvPr id="10" name="Google Shape;684;p52">
            <a:extLst>
              <a:ext uri="{FF2B5EF4-FFF2-40B4-BE49-F238E27FC236}">
                <a16:creationId xmlns:a16="http://schemas.microsoft.com/office/drawing/2014/main" id="{BE2E3421-3ED4-A0E0-AD81-5A29D4AE6507}"/>
              </a:ext>
            </a:extLst>
          </p:cNvPr>
          <p:cNvPicPr preferRelativeResize="0"/>
          <p:nvPr/>
        </p:nvPicPr>
        <p:blipFill>
          <a:blip r:embed="rId6">
            <a:alphaModFix/>
          </a:blip>
          <a:stretch>
            <a:fillRect/>
          </a:stretch>
        </p:blipFill>
        <p:spPr>
          <a:xfrm>
            <a:off x="1729493" y="1749586"/>
            <a:ext cx="392999" cy="306538"/>
          </a:xfrm>
          <a:prstGeom prst="rect">
            <a:avLst/>
          </a:prstGeom>
          <a:noFill/>
          <a:ln>
            <a:noFill/>
          </a:ln>
        </p:spPr>
      </p:pic>
      <p:pic>
        <p:nvPicPr>
          <p:cNvPr id="11" name="Google Shape;682;p52">
            <a:extLst>
              <a:ext uri="{FF2B5EF4-FFF2-40B4-BE49-F238E27FC236}">
                <a16:creationId xmlns:a16="http://schemas.microsoft.com/office/drawing/2014/main" id="{6BB4A271-EAC0-42D5-6173-CA4B4904B3C4}"/>
              </a:ext>
            </a:extLst>
          </p:cNvPr>
          <p:cNvPicPr preferRelativeResize="0"/>
          <p:nvPr/>
        </p:nvPicPr>
        <p:blipFill>
          <a:blip r:embed="rId5">
            <a:alphaModFix/>
          </a:blip>
          <a:stretch>
            <a:fillRect/>
          </a:stretch>
        </p:blipFill>
        <p:spPr>
          <a:xfrm>
            <a:off x="2183227" y="2317433"/>
            <a:ext cx="406141" cy="390270"/>
          </a:xfrm>
          <a:prstGeom prst="rect">
            <a:avLst/>
          </a:prstGeom>
          <a:noFill/>
          <a:ln>
            <a:noFill/>
          </a:ln>
        </p:spPr>
      </p:pic>
      <p:pic>
        <p:nvPicPr>
          <p:cNvPr id="12" name="Google Shape;684;p52">
            <a:extLst>
              <a:ext uri="{FF2B5EF4-FFF2-40B4-BE49-F238E27FC236}">
                <a16:creationId xmlns:a16="http://schemas.microsoft.com/office/drawing/2014/main" id="{A31A31D9-A2B2-9E9F-7F98-326A150A800E}"/>
              </a:ext>
            </a:extLst>
          </p:cNvPr>
          <p:cNvPicPr preferRelativeResize="0"/>
          <p:nvPr/>
        </p:nvPicPr>
        <p:blipFill>
          <a:blip r:embed="rId6">
            <a:alphaModFix/>
          </a:blip>
          <a:stretch>
            <a:fillRect/>
          </a:stretch>
        </p:blipFill>
        <p:spPr>
          <a:xfrm>
            <a:off x="1738981" y="2461404"/>
            <a:ext cx="392999" cy="306538"/>
          </a:xfrm>
          <a:prstGeom prst="rect">
            <a:avLst/>
          </a:prstGeom>
          <a:noFill/>
          <a:ln>
            <a:noFill/>
          </a:ln>
        </p:spPr>
      </p:pic>
      <p:sp>
        <p:nvSpPr>
          <p:cNvPr id="14" name="Google Shape;677;p52">
            <a:extLst>
              <a:ext uri="{FF2B5EF4-FFF2-40B4-BE49-F238E27FC236}">
                <a16:creationId xmlns:a16="http://schemas.microsoft.com/office/drawing/2014/main" id="{FFEC84EA-9172-EE7C-E342-A8A430D45B19}"/>
              </a:ext>
            </a:extLst>
          </p:cNvPr>
          <p:cNvSpPr txBox="1">
            <a:spLocks/>
          </p:cNvSpPr>
          <p:nvPr/>
        </p:nvSpPr>
        <p:spPr>
          <a:xfrm>
            <a:off x="2914036" y="2512568"/>
            <a:ext cx="6027833" cy="161530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buFont typeface="Proxima Nova"/>
              <a:buNone/>
            </a:pPr>
            <a:r>
              <a:rPr lang="en-US" sz="2000" dirty="0"/>
              <a:t>6 trials</a:t>
            </a:r>
          </a:p>
          <a:p>
            <a:pPr indent="-355600">
              <a:spcBef>
                <a:spcPts val="1200"/>
              </a:spcBef>
              <a:buSzPts val="2000"/>
            </a:pPr>
            <a:r>
              <a:rPr lang="en-US" sz="2000" dirty="0"/>
              <a:t>Small sizes (1:2, 1:3, 2:3)</a:t>
            </a:r>
          </a:p>
          <a:p>
            <a:pPr indent="-355600">
              <a:buSzPts val="2000"/>
            </a:pPr>
            <a:r>
              <a:rPr lang="en-US" sz="2000" dirty="0"/>
              <a:t>Large sizes (5:7, 5:8, 6:7)</a:t>
            </a:r>
          </a:p>
        </p:txBody>
      </p:sp>
      <p:sp>
        <p:nvSpPr>
          <p:cNvPr id="13" name="Google Shape;677;p52">
            <a:extLst>
              <a:ext uri="{FF2B5EF4-FFF2-40B4-BE49-F238E27FC236}">
                <a16:creationId xmlns:a16="http://schemas.microsoft.com/office/drawing/2014/main" id="{B16CF162-0F51-7FD2-1F06-E0BE14F532A6}"/>
              </a:ext>
            </a:extLst>
          </p:cNvPr>
          <p:cNvSpPr txBox="1">
            <a:spLocks/>
          </p:cNvSpPr>
          <p:nvPr/>
        </p:nvSpPr>
        <p:spPr>
          <a:xfrm>
            <a:off x="101065" y="4051098"/>
            <a:ext cx="8941869" cy="161530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buFont typeface="Proxima Nova"/>
              <a:buNone/>
            </a:pPr>
            <a:r>
              <a:rPr lang="en-US" sz="2000" dirty="0"/>
              <a:t>Analysis: Regression with Age, Knower Level, Set Size, Knower Level * Set Size</a:t>
            </a:r>
          </a:p>
        </p:txBody>
      </p:sp>
    </p:spTree>
    <p:extLst>
      <p:ext uri="{BB962C8B-B14F-4D97-AF65-F5344CB8AC3E}">
        <p14:creationId xmlns:p14="http://schemas.microsoft.com/office/powerpoint/2010/main" val="3468499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7"/>
          <p:cNvPicPr preferRelativeResize="0"/>
          <p:nvPr/>
        </p:nvPicPr>
        <p:blipFill>
          <a:blip r:embed="rId3">
            <a:alphaModFix/>
          </a:blip>
          <a:stretch>
            <a:fillRect/>
          </a:stretch>
        </p:blipFill>
        <p:spPr>
          <a:xfrm>
            <a:off x="1225025" y="1971675"/>
            <a:ext cx="1047750" cy="1200150"/>
          </a:xfrm>
          <a:prstGeom prst="rect">
            <a:avLst/>
          </a:prstGeom>
          <a:noFill/>
          <a:ln>
            <a:noFill/>
          </a:ln>
        </p:spPr>
      </p:pic>
      <p:pic>
        <p:nvPicPr>
          <p:cNvPr id="116" name="Google Shape;116;p27"/>
          <p:cNvPicPr preferRelativeResize="0"/>
          <p:nvPr/>
        </p:nvPicPr>
        <p:blipFill>
          <a:blip r:embed="rId3">
            <a:alphaModFix/>
          </a:blip>
          <a:stretch>
            <a:fillRect/>
          </a:stretch>
        </p:blipFill>
        <p:spPr>
          <a:xfrm>
            <a:off x="2636575" y="1971675"/>
            <a:ext cx="1047750" cy="1200150"/>
          </a:xfrm>
          <a:prstGeom prst="rect">
            <a:avLst/>
          </a:prstGeom>
          <a:noFill/>
          <a:ln>
            <a:noFill/>
          </a:ln>
        </p:spPr>
      </p:pic>
      <p:pic>
        <p:nvPicPr>
          <p:cNvPr id="117" name="Google Shape;117;p27"/>
          <p:cNvPicPr preferRelativeResize="0"/>
          <p:nvPr/>
        </p:nvPicPr>
        <p:blipFill>
          <a:blip r:embed="rId3">
            <a:alphaModFix/>
          </a:blip>
          <a:stretch>
            <a:fillRect/>
          </a:stretch>
        </p:blipFill>
        <p:spPr>
          <a:xfrm>
            <a:off x="4048125" y="1971675"/>
            <a:ext cx="1047750" cy="1200150"/>
          </a:xfrm>
          <a:prstGeom prst="rect">
            <a:avLst/>
          </a:prstGeom>
          <a:noFill/>
          <a:ln>
            <a:noFill/>
          </a:ln>
        </p:spPr>
      </p:pic>
      <p:pic>
        <p:nvPicPr>
          <p:cNvPr id="118" name="Google Shape;118;p27"/>
          <p:cNvPicPr preferRelativeResize="0"/>
          <p:nvPr/>
        </p:nvPicPr>
        <p:blipFill>
          <a:blip r:embed="rId3">
            <a:alphaModFix/>
          </a:blip>
          <a:stretch>
            <a:fillRect/>
          </a:stretch>
        </p:blipFill>
        <p:spPr>
          <a:xfrm>
            <a:off x="5542825" y="1971675"/>
            <a:ext cx="1047750" cy="1200150"/>
          </a:xfrm>
          <a:prstGeom prst="rect">
            <a:avLst/>
          </a:prstGeom>
          <a:noFill/>
          <a:ln>
            <a:noFill/>
          </a:ln>
        </p:spPr>
      </p:pic>
      <p:pic>
        <p:nvPicPr>
          <p:cNvPr id="119" name="Google Shape;119;p27"/>
          <p:cNvPicPr preferRelativeResize="0"/>
          <p:nvPr/>
        </p:nvPicPr>
        <p:blipFill>
          <a:blip r:embed="rId3">
            <a:alphaModFix/>
          </a:blip>
          <a:stretch>
            <a:fillRect/>
          </a:stretch>
        </p:blipFill>
        <p:spPr>
          <a:xfrm>
            <a:off x="6871225" y="1971675"/>
            <a:ext cx="1047750" cy="1200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7" name="Picture 6">
            <a:extLst>
              <a:ext uri="{FF2B5EF4-FFF2-40B4-BE49-F238E27FC236}">
                <a16:creationId xmlns:a16="http://schemas.microsoft.com/office/drawing/2014/main" id="{124DC24C-3C97-A08C-2355-70F88E8FAE3D}"/>
              </a:ext>
            </a:extLst>
          </p:cNvPr>
          <p:cNvPicPr>
            <a:picLocks noChangeAspect="1"/>
          </p:cNvPicPr>
          <p:nvPr/>
        </p:nvPicPr>
        <p:blipFill>
          <a:blip r:embed="rId3"/>
          <a:stretch>
            <a:fillRect/>
          </a:stretch>
        </p:blipFill>
        <p:spPr>
          <a:xfrm>
            <a:off x="148410" y="829349"/>
            <a:ext cx="6717167" cy="4153609"/>
          </a:xfrm>
          <a:prstGeom prst="rect">
            <a:avLst/>
          </a:prstGeom>
        </p:spPr>
      </p:pic>
      <p:sp>
        <p:nvSpPr>
          <p:cNvPr id="11" name="Google Shape;671;p51">
            <a:extLst>
              <a:ext uri="{FF2B5EF4-FFF2-40B4-BE49-F238E27FC236}">
                <a16:creationId xmlns:a16="http://schemas.microsoft.com/office/drawing/2014/main" id="{777257E8-2E1B-7790-575A-A5319B62BC9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dirty="0"/>
              <a:t>Study 1: When do children understand cardinal extension?</a:t>
            </a:r>
            <a:endParaRPr sz="2100" dirty="0"/>
          </a:p>
        </p:txBody>
      </p:sp>
      <p:sp>
        <p:nvSpPr>
          <p:cNvPr id="12" name="Rectangle 11">
            <a:extLst>
              <a:ext uri="{FF2B5EF4-FFF2-40B4-BE49-F238E27FC236}">
                <a16:creationId xmlns:a16="http://schemas.microsoft.com/office/drawing/2014/main" id="{041586B8-88B4-4ECC-8922-7E62196EABD5}"/>
              </a:ext>
            </a:extLst>
          </p:cNvPr>
          <p:cNvSpPr/>
          <p:nvPr/>
        </p:nvSpPr>
        <p:spPr>
          <a:xfrm>
            <a:off x="845438" y="1175657"/>
            <a:ext cx="6020140" cy="32820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11" name="Google Shape;671;p51">
            <a:extLst>
              <a:ext uri="{FF2B5EF4-FFF2-40B4-BE49-F238E27FC236}">
                <a16:creationId xmlns:a16="http://schemas.microsoft.com/office/drawing/2014/main" id="{777257E8-2E1B-7790-575A-A5319B62BC9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dirty="0"/>
              <a:t>Study 1: When do children understand cardinal extension?</a:t>
            </a:r>
            <a:endParaRPr sz="2100" dirty="0"/>
          </a:p>
        </p:txBody>
      </p:sp>
      <p:pic>
        <p:nvPicPr>
          <p:cNvPr id="4" name="Picture 3">
            <a:extLst>
              <a:ext uri="{FF2B5EF4-FFF2-40B4-BE49-F238E27FC236}">
                <a16:creationId xmlns:a16="http://schemas.microsoft.com/office/drawing/2014/main" id="{CDA8345C-1473-5328-2D9F-ECF7185F3ED7}"/>
              </a:ext>
            </a:extLst>
          </p:cNvPr>
          <p:cNvPicPr>
            <a:picLocks noChangeAspect="1"/>
          </p:cNvPicPr>
          <p:nvPr/>
        </p:nvPicPr>
        <p:blipFill>
          <a:blip r:embed="rId3"/>
          <a:stretch>
            <a:fillRect/>
          </a:stretch>
        </p:blipFill>
        <p:spPr>
          <a:xfrm>
            <a:off x="148410" y="829349"/>
            <a:ext cx="6717167" cy="4153609"/>
          </a:xfrm>
          <a:prstGeom prst="rect">
            <a:avLst/>
          </a:prstGeom>
        </p:spPr>
      </p:pic>
      <p:sp>
        <p:nvSpPr>
          <p:cNvPr id="5" name="Rectangle 4">
            <a:extLst>
              <a:ext uri="{FF2B5EF4-FFF2-40B4-BE49-F238E27FC236}">
                <a16:creationId xmlns:a16="http://schemas.microsoft.com/office/drawing/2014/main" id="{B803484A-4FDF-960C-719F-5353F2473151}"/>
              </a:ext>
            </a:extLst>
          </p:cNvPr>
          <p:cNvSpPr/>
          <p:nvPr/>
        </p:nvSpPr>
        <p:spPr>
          <a:xfrm>
            <a:off x="2237010" y="1175657"/>
            <a:ext cx="1469571" cy="32820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9B74C67-E267-482D-279A-53A3D4EBB0CB}"/>
              </a:ext>
            </a:extLst>
          </p:cNvPr>
          <p:cNvSpPr/>
          <p:nvPr/>
        </p:nvSpPr>
        <p:spPr>
          <a:xfrm>
            <a:off x="5246910" y="1175657"/>
            <a:ext cx="1758043" cy="32820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230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11" name="Google Shape;671;p51">
            <a:extLst>
              <a:ext uri="{FF2B5EF4-FFF2-40B4-BE49-F238E27FC236}">
                <a16:creationId xmlns:a16="http://schemas.microsoft.com/office/drawing/2014/main" id="{777257E8-2E1B-7790-575A-A5319B62BC9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dirty="0"/>
              <a:t>Study 1: When do children understand cardinal extension?</a:t>
            </a:r>
            <a:endParaRPr sz="2100" dirty="0"/>
          </a:p>
        </p:txBody>
      </p:sp>
      <p:pic>
        <p:nvPicPr>
          <p:cNvPr id="4" name="Picture 3">
            <a:extLst>
              <a:ext uri="{FF2B5EF4-FFF2-40B4-BE49-F238E27FC236}">
                <a16:creationId xmlns:a16="http://schemas.microsoft.com/office/drawing/2014/main" id="{CDA8345C-1473-5328-2D9F-ECF7185F3ED7}"/>
              </a:ext>
            </a:extLst>
          </p:cNvPr>
          <p:cNvPicPr>
            <a:picLocks noChangeAspect="1"/>
          </p:cNvPicPr>
          <p:nvPr/>
        </p:nvPicPr>
        <p:blipFill>
          <a:blip r:embed="rId3"/>
          <a:stretch>
            <a:fillRect/>
          </a:stretch>
        </p:blipFill>
        <p:spPr>
          <a:xfrm>
            <a:off x="148410" y="829349"/>
            <a:ext cx="6717167" cy="4153609"/>
          </a:xfrm>
          <a:prstGeom prst="rect">
            <a:avLst/>
          </a:prstGeom>
        </p:spPr>
      </p:pic>
    </p:spTree>
    <p:extLst>
      <p:ext uri="{BB962C8B-B14F-4D97-AF65-F5344CB8AC3E}">
        <p14:creationId xmlns:p14="http://schemas.microsoft.com/office/powerpoint/2010/main" val="3814193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11" name="Google Shape;671;p51">
            <a:extLst>
              <a:ext uri="{FF2B5EF4-FFF2-40B4-BE49-F238E27FC236}">
                <a16:creationId xmlns:a16="http://schemas.microsoft.com/office/drawing/2014/main" id="{777257E8-2E1B-7790-575A-A5319B62BC9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dirty="0"/>
              <a:t>Study 1: When do children understand cardinal extension?</a:t>
            </a:r>
            <a:endParaRPr sz="2100" dirty="0"/>
          </a:p>
        </p:txBody>
      </p:sp>
      <p:sp>
        <p:nvSpPr>
          <p:cNvPr id="2" name="Google Shape;717;p56">
            <a:extLst>
              <a:ext uri="{FF2B5EF4-FFF2-40B4-BE49-F238E27FC236}">
                <a16:creationId xmlns:a16="http://schemas.microsoft.com/office/drawing/2014/main" id="{5FFB4AD2-823E-361E-E831-67E925899ADA}"/>
              </a:ext>
            </a:extLst>
          </p:cNvPr>
          <p:cNvSpPr txBox="1"/>
          <p:nvPr/>
        </p:nvSpPr>
        <p:spPr>
          <a:xfrm>
            <a:off x="6865577" y="1344053"/>
            <a:ext cx="2278423" cy="3124200"/>
          </a:xfrm>
          <a:prstGeom prst="rect">
            <a:avLst/>
          </a:prstGeom>
          <a:noFill/>
          <a:ln>
            <a:noFill/>
          </a:ln>
        </p:spPr>
        <p:txBody>
          <a:bodyPr spcFirstLastPara="1" wrap="square" lIns="91425" tIns="91425" rIns="91425" bIns="91425" anchor="t" anchorCtr="0">
            <a:noAutofit/>
          </a:bodyPr>
          <a:lstStyle/>
          <a:p>
            <a:r>
              <a:rPr lang="en-US" sz="1800" dirty="0">
                <a:solidFill>
                  <a:schemeClr val="accent3"/>
                </a:solidFill>
                <a:latin typeface="Proxima Nova"/>
                <a:ea typeface="Proxima Nova"/>
                <a:cs typeface="Proxima Nova"/>
                <a:sym typeface="Proxima Nova"/>
              </a:rPr>
              <a:t>Difference between CP and subset knowers remains when controlled for age.</a:t>
            </a:r>
          </a:p>
          <a:p>
            <a:pPr marL="0" lvl="0" indent="0" algn="l" rtl="0">
              <a:spcBef>
                <a:spcPts val="0"/>
              </a:spcBef>
              <a:spcAft>
                <a:spcPts val="0"/>
              </a:spcAft>
              <a:buNone/>
            </a:pPr>
            <a:endParaRPr lang="en" sz="1800" dirty="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800" dirty="0">
                <a:solidFill>
                  <a:schemeClr val="accent3"/>
                </a:solidFill>
                <a:latin typeface="Proxima Nova"/>
                <a:ea typeface="Proxima Nova"/>
                <a:cs typeface="Proxima Nova"/>
                <a:sym typeface="Proxima Nova"/>
              </a:rPr>
              <a:t>Only 60% of CP knowers performed at ceiling.</a:t>
            </a:r>
          </a:p>
        </p:txBody>
      </p:sp>
      <p:pic>
        <p:nvPicPr>
          <p:cNvPr id="6" name="Picture 5">
            <a:extLst>
              <a:ext uri="{FF2B5EF4-FFF2-40B4-BE49-F238E27FC236}">
                <a16:creationId xmlns:a16="http://schemas.microsoft.com/office/drawing/2014/main" id="{6F58A182-ECDA-8DE2-5346-3433676C4077}"/>
              </a:ext>
            </a:extLst>
          </p:cNvPr>
          <p:cNvPicPr>
            <a:picLocks noChangeAspect="1"/>
          </p:cNvPicPr>
          <p:nvPr/>
        </p:nvPicPr>
        <p:blipFill>
          <a:blip r:embed="rId3"/>
          <a:stretch>
            <a:fillRect/>
          </a:stretch>
        </p:blipFill>
        <p:spPr>
          <a:xfrm>
            <a:off x="148410" y="829349"/>
            <a:ext cx="6717167" cy="4153609"/>
          </a:xfrm>
          <a:prstGeom prst="rect">
            <a:avLst/>
          </a:prstGeom>
        </p:spPr>
      </p:pic>
    </p:spTree>
    <p:extLst>
      <p:ext uri="{BB962C8B-B14F-4D97-AF65-F5344CB8AC3E}">
        <p14:creationId xmlns:p14="http://schemas.microsoft.com/office/powerpoint/2010/main" val="36864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11" name="Google Shape;671;p51">
            <a:extLst>
              <a:ext uri="{FF2B5EF4-FFF2-40B4-BE49-F238E27FC236}">
                <a16:creationId xmlns:a16="http://schemas.microsoft.com/office/drawing/2014/main" id="{777257E8-2E1B-7790-575A-A5319B62BC9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dirty="0"/>
              <a:t>Study 1: When do children understand cardinal extension?</a:t>
            </a:r>
            <a:endParaRPr sz="2100" dirty="0"/>
          </a:p>
        </p:txBody>
      </p:sp>
      <p:sp>
        <p:nvSpPr>
          <p:cNvPr id="2" name="Google Shape;717;p56">
            <a:extLst>
              <a:ext uri="{FF2B5EF4-FFF2-40B4-BE49-F238E27FC236}">
                <a16:creationId xmlns:a16="http://schemas.microsoft.com/office/drawing/2014/main" id="{5FFB4AD2-823E-361E-E831-67E925899ADA}"/>
              </a:ext>
            </a:extLst>
          </p:cNvPr>
          <p:cNvSpPr txBox="1"/>
          <p:nvPr/>
        </p:nvSpPr>
        <p:spPr>
          <a:xfrm>
            <a:off x="6865577" y="1344053"/>
            <a:ext cx="2278423" cy="31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solidFill>
                <a:schemeClr val="accent3"/>
              </a:solidFill>
              <a:latin typeface="Proxima Nova"/>
              <a:ea typeface="Proxima Nova"/>
              <a:cs typeface="Proxima Nova"/>
              <a:sym typeface="Proxima Nova"/>
            </a:endParaRPr>
          </a:p>
        </p:txBody>
      </p:sp>
      <p:pic>
        <p:nvPicPr>
          <p:cNvPr id="7" name="Picture 6">
            <a:extLst>
              <a:ext uri="{FF2B5EF4-FFF2-40B4-BE49-F238E27FC236}">
                <a16:creationId xmlns:a16="http://schemas.microsoft.com/office/drawing/2014/main" id="{F7FBFF21-E81F-6913-4AE8-E55F8F942827}"/>
              </a:ext>
            </a:extLst>
          </p:cNvPr>
          <p:cNvPicPr>
            <a:picLocks noChangeAspect="1"/>
          </p:cNvPicPr>
          <p:nvPr/>
        </p:nvPicPr>
        <p:blipFill>
          <a:blip r:embed="rId3"/>
          <a:stretch>
            <a:fillRect/>
          </a:stretch>
        </p:blipFill>
        <p:spPr>
          <a:xfrm>
            <a:off x="153881" y="847368"/>
            <a:ext cx="6711696" cy="4150227"/>
          </a:xfrm>
          <a:prstGeom prst="rect">
            <a:avLst/>
          </a:prstGeom>
        </p:spPr>
      </p:pic>
      <p:sp>
        <p:nvSpPr>
          <p:cNvPr id="8" name="Rectangle 7">
            <a:extLst>
              <a:ext uri="{FF2B5EF4-FFF2-40B4-BE49-F238E27FC236}">
                <a16:creationId xmlns:a16="http://schemas.microsoft.com/office/drawing/2014/main" id="{CD2CC89B-C0C4-5C11-A1BB-6094B5228D18}"/>
              </a:ext>
            </a:extLst>
          </p:cNvPr>
          <p:cNvSpPr/>
          <p:nvPr/>
        </p:nvSpPr>
        <p:spPr>
          <a:xfrm>
            <a:off x="845438" y="1175657"/>
            <a:ext cx="6020140" cy="32820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733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11" name="Google Shape;671;p51">
            <a:extLst>
              <a:ext uri="{FF2B5EF4-FFF2-40B4-BE49-F238E27FC236}">
                <a16:creationId xmlns:a16="http://schemas.microsoft.com/office/drawing/2014/main" id="{777257E8-2E1B-7790-575A-A5319B62BC9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dirty="0"/>
              <a:t>Study 1: When do children understand cardinal extension?</a:t>
            </a:r>
            <a:endParaRPr sz="2100" dirty="0"/>
          </a:p>
        </p:txBody>
      </p:sp>
      <p:pic>
        <p:nvPicPr>
          <p:cNvPr id="7" name="Picture 6">
            <a:extLst>
              <a:ext uri="{FF2B5EF4-FFF2-40B4-BE49-F238E27FC236}">
                <a16:creationId xmlns:a16="http://schemas.microsoft.com/office/drawing/2014/main" id="{F7FBFF21-E81F-6913-4AE8-E55F8F942827}"/>
              </a:ext>
            </a:extLst>
          </p:cNvPr>
          <p:cNvPicPr>
            <a:picLocks noChangeAspect="1"/>
          </p:cNvPicPr>
          <p:nvPr/>
        </p:nvPicPr>
        <p:blipFill>
          <a:blip r:embed="rId3"/>
          <a:stretch>
            <a:fillRect/>
          </a:stretch>
        </p:blipFill>
        <p:spPr>
          <a:xfrm>
            <a:off x="153881" y="847368"/>
            <a:ext cx="6711696" cy="4150227"/>
          </a:xfrm>
          <a:prstGeom prst="rect">
            <a:avLst/>
          </a:prstGeom>
        </p:spPr>
      </p:pic>
      <p:sp>
        <p:nvSpPr>
          <p:cNvPr id="4" name="TextBox 3">
            <a:extLst>
              <a:ext uri="{FF2B5EF4-FFF2-40B4-BE49-F238E27FC236}">
                <a16:creationId xmlns:a16="http://schemas.microsoft.com/office/drawing/2014/main" id="{B4CC863B-89E2-F46A-707E-8CF986705909}"/>
              </a:ext>
            </a:extLst>
          </p:cNvPr>
          <p:cNvSpPr txBox="1"/>
          <p:nvPr/>
        </p:nvSpPr>
        <p:spPr>
          <a:xfrm flipH="1">
            <a:off x="6635922" y="1648673"/>
            <a:ext cx="2426033" cy="1477328"/>
          </a:xfrm>
          <a:prstGeom prst="rect">
            <a:avLst/>
          </a:prstGeom>
          <a:noFill/>
        </p:spPr>
        <p:txBody>
          <a:bodyPr wrap="square">
            <a:spAutoFit/>
          </a:bodyPr>
          <a:lstStyle/>
          <a:p>
            <a:pPr marL="0" lvl="0" indent="0" algn="l" rtl="0">
              <a:spcBef>
                <a:spcPts val="0"/>
              </a:spcBef>
              <a:spcAft>
                <a:spcPts val="0"/>
              </a:spcAft>
              <a:buNone/>
            </a:pPr>
            <a:r>
              <a:rPr lang="en-US" sz="1800" dirty="0">
                <a:solidFill>
                  <a:schemeClr val="accent3"/>
                </a:solidFill>
                <a:latin typeface="Proxima Nova"/>
                <a:ea typeface="Proxima Nova"/>
                <a:cs typeface="Proxima Nova"/>
                <a:sym typeface="Proxima Nova"/>
              </a:rPr>
              <a:t>Children perform better in small sets. </a:t>
            </a:r>
          </a:p>
          <a:p>
            <a:pPr marL="0" lvl="0" indent="0" algn="l" rtl="0">
              <a:spcBef>
                <a:spcPts val="0"/>
              </a:spcBef>
              <a:spcAft>
                <a:spcPts val="0"/>
              </a:spcAft>
              <a:buNone/>
            </a:pPr>
            <a:endParaRPr lang="en-US" sz="1800" dirty="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US" sz="1800" dirty="0">
                <a:solidFill>
                  <a:schemeClr val="accent3"/>
                </a:solidFill>
                <a:latin typeface="Proxima Nova"/>
                <a:ea typeface="Proxima Nova"/>
                <a:cs typeface="Proxima Nova"/>
                <a:sym typeface="Proxima Nova"/>
              </a:rPr>
              <a:t>Knower Level * Set Size is significant.</a:t>
            </a:r>
          </a:p>
        </p:txBody>
      </p:sp>
    </p:spTree>
    <p:extLst>
      <p:ext uri="{BB962C8B-B14F-4D97-AF65-F5344CB8AC3E}">
        <p14:creationId xmlns:p14="http://schemas.microsoft.com/office/powerpoint/2010/main" val="2194936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7"/>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Recap: CP knowers understand cardinal extension, while subset knowers don’t.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9" name="Google Shape;729;p58"/>
          <p:cNvPicPr preferRelativeResize="0"/>
          <p:nvPr/>
        </p:nvPicPr>
        <p:blipFill>
          <a:blip r:embed="rId3">
            <a:alphaModFix/>
          </a:blip>
          <a:stretch>
            <a:fillRect/>
          </a:stretch>
        </p:blipFill>
        <p:spPr>
          <a:xfrm>
            <a:off x="424757" y="1017725"/>
            <a:ext cx="559037" cy="698787"/>
          </a:xfrm>
          <a:prstGeom prst="rect">
            <a:avLst/>
          </a:prstGeom>
          <a:noFill/>
          <a:ln>
            <a:noFill/>
          </a:ln>
        </p:spPr>
      </p:pic>
      <p:pic>
        <p:nvPicPr>
          <p:cNvPr id="730" name="Google Shape;730;p58"/>
          <p:cNvPicPr preferRelativeResize="0"/>
          <p:nvPr/>
        </p:nvPicPr>
        <p:blipFill>
          <a:blip r:embed="rId3">
            <a:alphaModFix/>
          </a:blip>
          <a:stretch>
            <a:fillRect/>
          </a:stretch>
        </p:blipFill>
        <p:spPr>
          <a:xfrm>
            <a:off x="424757" y="1839726"/>
            <a:ext cx="559037" cy="698787"/>
          </a:xfrm>
          <a:prstGeom prst="rect">
            <a:avLst/>
          </a:prstGeom>
          <a:noFill/>
          <a:ln>
            <a:noFill/>
          </a:ln>
        </p:spPr>
      </p:pic>
      <p:pic>
        <p:nvPicPr>
          <p:cNvPr id="731" name="Google Shape;731;p58"/>
          <p:cNvPicPr preferRelativeResize="0"/>
          <p:nvPr/>
        </p:nvPicPr>
        <p:blipFill>
          <a:blip r:embed="rId3">
            <a:alphaModFix/>
          </a:blip>
          <a:stretch>
            <a:fillRect/>
          </a:stretch>
        </p:blipFill>
        <p:spPr>
          <a:xfrm>
            <a:off x="424757" y="2661728"/>
            <a:ext cx="559037" cy="698787"/>
          </a:xfrm>
          <a:prstGeom prst="rect">
            <a:avLst/>
          </a:prstGeom>
          <a:noFill/>
          <a:ln>
            <a:noFill/>
          </a:ln>
        </p:spPr>
      </p:pic>
      <p:pic>
        <p:nvPicPr>
          <p:cNvPr id="732" name="Google Shape;732;p58"/>
          <p:cNvPicPr preferRelativeResize="0"/>
          <p:nvPr/>
        </p:nvPicPr>
        <p:blipFill>
          <a:blip r:embed="rId3">
            <a:alphaModFix/>
          </a:blip>
          <a:stretch>
            <a:fillRect/>
          </a:stretch>
        </p:blipFill>
        <p:spPr>
          <a:xfrm>
            <a:off x="424757" y="3467915"/>
            <a:ext cx="559037" cy="698787"/>
          </a:xfrm>
          <a:prstGeom prst="rect">
            <a:avLst/>
          </a:prstGeom>
          <a:noFill/>
          <a:ln>
            <a:noFill/>
          </a:ln>
        </p:spPr>
      </p:pic>
      <p:pic>
        <p:nvPicPr>
          <p:cNvPr id="733" name="Google Shape;733;p58"/>
          <p:cNvPicPr preferRelativeResize="0"/>
          <p:nvPr/>
        </p:nvPicPr>
        <p:blipFill>
          <a:blip r:embed="rId4">
            <a:alphaModFix/>
          </a:blip>
          <a:stretch>
            <a:fillRect/>
          </a:stretch>
        </p:blipFill>
        <p:spPr>
          <a:xfrm>
            <a:off x="1789093" y="1252838"/>
            <a:ext cx="422885" cy="312701"/>
          </a:xfrm>
          <a:prstGeom prst="rect">
            <a:avLst/>
          </a:prstGeom>
          <a:noFill/>
          <a:ln>
            <a:noFill/>
          </a:ln>
        </p:spPr>
      </p:pic>
      <p:pic>
        <p:nvPicPr>
          <p:cNvPr id="734" name="Google Shape;734;p58"/>
          <p:cNvPicPr preferRelativeResize="0"/>
          <p:nvPr/>
        </p:nvPicPr>
        <p:blipFill>
          <a:blip r:embed="rId4">
            <a:alphaModFix/>
          </a:blip>
          <a:stretch>
            <a:fillRect/>
          </a:stretch>
        </p:blipFill>
        <p:spPr>
          <a:xfrm>
            <a:off x="1789093" y="2080556"/>
            <a:ext cx="422885" cy="312701"/>
          </a:xfrm>
          <a:prstGeom prst="rect">
            <a:avLst/>
          </a:prstGeom>
          <a:noFill/>
          <a:ln>
            <a:noFill/>
          </a:ln>
        </p:spPr>
      </p:pic>
      <p:pic>
        <p:nvPicPr>
          <p:cNvPr id="735" name="Google Shape;735;p58"/>
          <p:cNvPicPr preferRelativeResize="0"/>
          <p:nvPr/>
        </p:nvPicPr>
        <p:blipFill>
          <a:blip r:embed="rId4">
            <a:alphaModFix/>
          </a:blip>
          <a:stretch>
            <a:fillRect/>
          </a:stretch>
        </p:blipFill>
        <p:spPr>
          <a:xfrm>
            <a:off x="1789093" y="2908264"/>
            <a:ext cx="422885" cy="312701"/>
          </a:xfrm>
          <a:prstGeom prst="rect">
            <a:avLst/>
          </a:prstGeom>
          <a:noFill/>
          <a:ln>
            <a:noFill/>
          </a:ln>
        </p:spPr>
      </p:pic>
      <p:pic>
        <p:nvPicPr>
          <p:cNvPr id="736" name="Google Shape;736;p58"/>
          <p:cNvPicPr preferRelativeResize="0"/>
          <p:nvPr/>
        </p:nvPicPr>
        <p:blipFill>
          <a:blip r:embed="rId4">
            <a:alphaModFix/>
          </a:blip>
          <a:stretch>
            <a:fillRect/>
          </a:stretch>
        </p:blipFill>
        <p:spPr>
          <a:xfrm>
            <a:off x="1789093" y="3660959"/>
            <a:ext cx="422885" cy="312701"/>
          </a:xfrm>
          <a:prstGeom prst="rect">
            <a:avLst/>
          </a:prstGeom>
          <a:noFill/>
          <a:ln>
            <a:noFill/>
          </a:ln>
        </p:spPr>
      </p:pic>
      <p:pic>
        <p:nvPicPr>
          <p:cNvPr id="741" name="Google Shape;741;p58"/>
          <p:cNvPicPr preferRelativeResize="0"/>
          <p:nvPr/>
        </p:nvPicPr>
        <p:blipFill>
          <a:blip r:embed="rId3">
            <a:alphaModFix/>
          </a:blip>
          <a:stretch>
            <a:fillRect/>
          </a:stretch>
        </p:blipFill>
        <p:spPr>
          <a:xfrm>
            <a:off x="424757" y="4228112"/>
            <a:ext cx="559037" cy="698787"/>
          </a:xfrm>
          <a:prstGeom prst="rect">
            <a:avLst/>
          </a:prstGeom>
          <a:noFill/>
          <a:ln>
            <a:noFill/>
          </a:ln>
        </p:spPr>
      </p:pic>
      <p:pic>
        <p:nvPicPr>
          <p:cNvPr id="742" name="Google Shape;742;p58"/>
          <p:cNvPicPr preferRelativeResize="0"/>
          <p:nvPr/>
        </p:nvPicPr>
        <p:blipFill>
          <a:blip r:embed="rId4">
            <a:alphaModFix/>
          </a:blip>
          <a:stretch>
            <a:fillRect/>
          </a:stretch>
        </p:blipFill>
        <p:spPr>
          <a:xfrm>
            <a:off x="1789093" y="4421156"/>
            <a:ext cx="422885" cy="312701"/>
          </a:xfrm>
          <a:prstGeom prst="rect">
            <a:avLst/>
          </a:prstGeom>
          <a:noFill/>
          <a:ln>
            <a:noFill/>
          </a:ln>
        </p:spPr>
      </p:pic>
      <p:sp>
        <p:nvSpPr>
          <p:cNvPr id="6" name="Google Shape;723;p57">
            <a:extLst>
              <a:ext uri="{FF2B5EF4-FFF2-40B4-BE49-F238E27FC236}">
                <a16:creationId xmlns:a16="http://schemas.microsoft.com/office/drawing/2014/main" id="{DD453CCA-C675-0C1B-713E-A16BF6F9975C}"/>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Recap: CP knowers understand cardinal extension, while subset knowers don’t.</a:t>
            </a:r>
          </a:p>
        </p:txBody>
      </p:sp>
    </p:spTree>
    <p:extLst>
      <p:ext uri="{BB962C8B-B14F-4D97-AF65-F5344CB8AC3E}">
        <p14:creationId xmlns:p14="http://schemas.microsoft.com/office/powerpoint/2010/main" val="2297492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9" name="Google Shape;729;p58"/>
          <p:cNvPicPr preferRelativeResize="0"/>
          <p:nvPr/>
        </p:nvPicPr>
        <p:blipFill>
          <a:blip r:embed="rId3">
            <a:alphaModFix/>
          </a:blip>
          <a:stretch>
            <a:fillRect/>
          </a:stretch>
        </p:blipFill>
        <p:spPr>
          <a:xfrm>
            <a:off x="424757" y="1017725"/>
            <a:ext cx="559037" cy="698787"/>
          </a:xfrm>
          <a:prstGeom prst="rect">
            <a:avLst/>
          </a:prstGeom>
          <a:noFill/>
          <a:ln>
            <a:noFill/>
          </a:ln>
        </p:spPr>
      </p:pic>
      <p:pic>
        <p:nvPicPr>
          <p:cNvPr id="730" name="Google Shape;730;p58"/>
          <p:cNvPicPr preferRelativeResize="0"/>
          <p:nvPr/>
        </p:nvPicPr>
        <p:blipFill>
          <a:blip r:embed="rId3">
            <a:alphaModFix/>
          </a:blip>
          <a:stretch>
            <a:fillRect/>
          </a:stretch>
        </p:blipFill>
        <p:spPr>
          <a:xfrm>
            <a:off x="424757" y="1839726"/>
            <a:ext cx="559037" cy="698787"/>
          </a:xfrm>
          <a:prstGeom prst="rect">
            <a:avLst/>
          </a:prstGeom>
          <a:noFill/>
          <a:ln>
            <a:noFill/>
          </a:ln>
        </p:spPr>
      </p:pic>
      <p:pic>
        <p:nvPicPr>
          <p:cNvPr id="731" name="Google Shape;731;p58"/>
          <p:cNvPicPr preferRelativeResize="0"/>
          <p:nvPr/>
        </p:nvPicPr>
        <p:blipFill>
          <a:blip r:embed="rId3">
            <a:alphaModFix/>
          </a:blip>
          <a:stretch>
            <a:fillRect/>
          </a:stretch>
        </p:blipFill>
        <p:spPr>
          <a:xfrm>
            <a:off x="424757" y="2661728"/>
            <a:ext cx="559037" cy="698787"/>
          </a:xfrm>
          <a:prstGeom prst="rect">
            <a:avLst/>
          </a:prstGeom>
          <a:noFill/>
          <a:ln>
            <a:noFill/>
          </a:ln>
        </p:spPr>
      </p:pic>
      <p:pic>
        <p:nvPicPr>
          <p:cNvPr id="732" name="Google Shape;732;p58"/>
          <p:cNvPicPr preferRelativeResize="0"/>
          <p:nvPr/>
        </p:nvPicPr>
        <p:blipFill>
          <a:blip r:embed="rId3">
            <a:alphaModFix/>
          </a:blip>
          <a:stretch>
            <a:fillRect/>
          </a:stretch>
        </p:blipFill>
        <p:spPr>
          <a:xfrm>
            <a:off x="424757" y="3467915"/>
            <a:ext cx="559037" cy="698787"/>
          </a:xfrm>
          <a:prstGeom prst="rect">
            <a:avLst/>
          </a:prstGeom>
          <a:noFill/>
          <a:ln>
            <a:noFill/>
          </a:ln>
        </p:spPr>
      </p:pic>
      <p:pic>
        <p:nvPicPr>
          <p:cNvPr id="733" name="Google Shape;733;p58"/>
          <p:cNvPicPr preferRelativeResize="0"/>
          <p:nvPr/>
        </p:nvPicPr>
        <p:blipFill>
          <a:blip r:embed="rId4">
            <a:alphaModFix/>
          </a:blip>
          <a:stretch>
            <a:fillRect/>
          </a:stretch>
        </p:blipFill>
        <p:spPr>
          <a:xfrm>
            <a:off x="1789093" y="1252838"/>
            <a:ext cx="422885" cy="312701"/>
          </a:xfrm>
          <a:prstGeom prst="rect">
            <a:avLst/>
          </a:prstGeom>
          <a:noFill/>
          <a:ln>
            <a:noFill/>
          </a:ln>
        </p:spPr>
      </p:pic>
      <p:pic>
        <p:nvPicPr>
          <p:cNvPr id="734" name="Google Shape;734;p58"/>
          <p:cNvPicPr preferRelativeResize="0"/>
          <p:nvPr/>
        </p:nvPicPr>
        <p:blipFill>
          <a:blip r:embed="rId4">
            <a:alphaModFix/>
          </a:blip>
          <a:stretch>
            <a:fillRect/>
          </a:stretch>
        </p:blipFill>
        <p:spPr>
          <a:xfrm>
            <a:off x="1789093" y="2080556"/>
            <a:ext cx="422885" cy="312701"/>
          </a:xfrm>
          <a:prstGeom prst="rect">
            <a:avLst/>
          </a:prstGeom>
          <a:noFill/>
          <a:ln>
            <a:noFill/>
          </a:ln>
        </p:spPr>
      </p:pic>
      <p:pic>
        <p:nvPicPr>
          <p:cNvPr id="735" name="Google Shape;735;p58"/>
          <p:cNvPicPr preferRelativeResize="0"/>
          <p:nvPr/>
        </p:nvPicPr>
        <p:blipFill>
          <a:blip r:embed="rId4">
            <a:alphaModFix/>
          </a:blip>
          <a:stretch>
            <a:fillRect/>
          </a:stretch>
        </p:blipFill>
        <p:spPr>
          <a:xfrm>
            <a:off x="1789093" y="2908264"/>
            <a:ext cx="422885" cy="312701"/>
          </a:xfrm>
          <a:prstGeom prst="rect">
            <a:avLst/>
          </a:prstGeom>
          <a:noFill/>
          <a:ln>
            <a:noFill/>
          </a:ln>
        </p:spPr>
      </p:pic>
      <p:pic>
        <p:nvPicPr>
          <p:cNvPr id="736" name="Google Shape;736;p58"/>
          <p:cNvPicPr preferRelativeResize="0"/>
          <p:nvPr/>
        </p:nvPicPr>
        <p:blipFill>
          <a:blip r:embed="rId4">
            <a:alphaModFix/>
          </a:blip>
          <a:stretch>
            <a:fillRect/>
          </a:stretch>
        </p:blipFill>
        <p:spPr>
          <a:xfrm>
            <a:off x="1789093" y="3660959"/>
            <a:ext cx="422885" cy="312701"/>
          </a:xfrm>
          <a:prstGeom prst="rect">
            <a:avLst/>
          </a:prstGeom>
          <a:noFill/>
          <a:ln>
            <a:noFill/>
          </a:ln>
        </p:spPr>
      </p:pic>
      <p:cxnSp>
        <p:nvCxnSpPr>
          <p:cNvPr id="737" name="Google Shape;737;p58"/>
          <p:cNvCxnSpPr/>
          <p:nvPr/>
        </p:nvCxnSpPr>
        <p:spPr>
          <a:xfrm>
            <a:off x="1063661" y="1409184"/>
            <a:ext cx="645600" cy="0"/>
          </a:xfrm>
          <a:prstGeom prst="straightConnector1">
            <a:avLst/>
          </a:prstGeom>
          <a:noFill/>
          <a:ln w="28575" cap="flat" cmpd="sng">
            <a:solidFill>
              <a:srgbClr val="00B0F0"/>
            </a:solidFill>
            <a:prstDash val="solid"/>
            <a:round/>
            <a:headEnd type="none" w="med" len="med"/>
            <a:tailEnd type="none" w="med" len="med"/>
          </a:ln>
        </p:spPr>
      </p:cxnSp>
      <p:cxnSp>
        <p:nvCxnSpPr>
          <p:cNvPr id="738" name="Google Shape;738;p58"/>
          <p:cNvCxnSpPr/>
          <p:nvPr/>
        </p:nvCxnSpPr>
        <p:spPr>
          <a:xfrm>
            <a:off x="1063661" y="2272244"/>
            <a:ext cx="645600" cy="0"/>
          </a:xfrm>
          <a:prstGeom prst="straightConnector1">
            <a:avLst/>
          </a:prstGeom>
          <a:noFill/>
          <a:ln w="28575" cap="flat" cmpd="sng">
            <a:solidFill>
              <a:srgbClr val="00B0F0"/>
            </a:solidFill>
            <a:prstDash val="solid"/>
            <a:round/>
            <a:headEnd type="none" w="med" len="med"/>
            <a:tailEnd type="none" w="med" len="med"/>
          </a:ln>
        </p:spPr>
      </p:cxnSp>
      <p:cxnSp>
        <p:nvCxnSpPr>
          <p:cNvPr id="739" name="Google Shape;739;p58"/>
          <p:cNvCxnSpPr/>
          <p:nvPr/>
        </p:nvCxnSpPr>
        <p:spPr>
          <a:xfrm>
            <a:off x="1063661" y="3066916"/>
            <a:ext cx="645600" cy="0"/>
          </a:xfrm>
          <a:prstGeom prst="straightConnector1">
            <a:avLst/>
          </a:prstGeom>
          <a:noFill/>
          <a:ln w="28575" cap="flat" cmpd="sng">
            <a:solidFill>
              <a:srgbClr val="00B0F0"/>
            </a:solidFill>
            <a:prstDash val="solid"/>
            <a:round/>
            <a:headEnd type="none" w="med" len="med"/>
            <a:tailEnd type="none" w="med" len="med"/>
          </a:ln>
        </p:spPr>
      </p:cxnSp>
      <p:cxnSp>
        <p:nvCxnSpPr>
          <p:cNvPr id="740" name="Google Shape;740;p58"/>
          <p:cNvCxnSpPr/>
          <p:nvPr/>
        </p:nvCxnSpPr>
        <p:spPr>
          <a:xfrm>
            <a:off x="1063661" y="3807178"/>
            <a:ext cx="645600" cy="0"/>
          </a:xfrm>
          <a:prstGeom prst="straightConnector1">
            <a:avLst/>
          </a:prstGeom>
          <a:noFill/>
          <a:ln w="28575" cap="flat" cmpd="sng">
            <a:solidFill>
              <a:srgbClr val="00B0F0"/>
            </a:solidFill>
            <a:prstDash val="solid"/>
            <a:round/>
            <a:headEnd type="none" w="med" len="med"/>
            <a:tailEnd type="none" w="med" len="med"/>
          </a:ln>
        </p:spPr>
      </p:cxnSp>
      <p:pic>
        <p:nvPicPr>
          <p:cNvPr id="741" name="Google Shape;741;p58"/>
          <p:cNvPicPr preferRelativeResize="0"/>
          <p:nvPr/>
        </p:nvPicPr>
        <p:blipFill>
          <a:blip r:embed="rId3">
            <a:alphaModFix/>
          </a:blip>
          <a:stretch>
            <a:fillRect/>
          </a:stretch>
        </p:blipFill>
        <p:spPr>
          <a:xfrm>
            <a:off x="424757" y="4228112"/>
            <a:ext cx="559037" cy="698787"/>
          </a:xfrm>
          <a:prstGeom prst="rect">
            <a:avLst/>
          </a:prstGeom>
          <a:noFill/>
          <a:ln>
            <a:noFill/>
          </a:ln>
        </p:spPr>
      </p:pic>
      <p:pic>
        <p:nvPicPr>
          <p:cNvPr id="742" name="Google Shape;742;p58"/>
          <p:cNvPicPr preferRelativeResize="0"/>
          <p:nvPr/>
        </p:nvPicPr>
        <p:blipFill>
          <a:blip r:embed="rId4">
            <a:alphaModFix/>
          </a:blip>
          <a:stretch>
            <a:fillRect/>
          </a:stretch>
        </p:blipFill>
        <p:spPr>
          <a:xfrm>
            <a:off x="1789093" y="4421156"/>
            <a:ext cx="422885" cy="312701"/>
          </a:xfrm>
          <a:prstGeom prst="rect">
            <a:avLst/>
          </a:prstGeom>
          <a:noFill/>
          <a:ln>
            <a:noFill/>
          </a:ln>
        </p:spPr>
      </p:pic>
      <p:cxnSp>
        <p:nvCxnSpPr>
          <p:cNvPr id="743" name="Google Shape;743;p58"/>
          <p:cNvCxnSpPr/>
          <p:nvPr/>
        </p:nvCxnSpPr>
        <p:spPr>
          <a:xfrm>
            <a:off x="1063661" y="4567375"/>
            <a:ext cx="645600" cy="0"/>
          </a:xfrm>
          <a:prstGeom prst="straightConnector1">
            <a:avLst/>
          </a:prstGeom>
          <a:noFill/>
          <a:ln w="28575" cap="flat" cmpd="sng">
            <a:solidFill>
              <a:srgbClr val="00B0F0"/>
            </a:solidFill>
            <a:prstDash val="solid"/>
            <a:round/>
            <a:headEnd type="none" w="med" len="med"/>
            <a:tailEnd type="none" w="med" len="med"/>
          </a:ln>
        </p:spPr>
      </p:cxnSp>
      <p:sp>
        <p:nvSpPr>
          <p:cNvPr id="744" name="Google Shape;744;p58"/>
          <p:cNvSpPr txBox="1"/>
          <p:nvPr/>
        </p:nvSpPr>
        <p:spPr>
          <a:xfrm>
            <a:off x="2291748" y="1174275"/>
            <a:ext cx="7560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1</a:t>
            </a:r>
            <a:endParaRPr sz="2300">
              <a:solidFill>
                <a:schemeClr val="accent3"/>
              </a:solidFill>
              <a:latin typeface="Proxima Nova"/>
              <a:ea typeface="Proxima Nova"/>
              <a:cs typeface="Proxima Nova"/>
              <a:sym typeface="Proxima Nova"/>
            </a:endParaRPr>
          </a:p>
        </p:txBody>
      </p:sp>
      <p:sp>
        <p:nvSpPr>
          <p:cNvPr id="745" name="Google Shape;745;p58"/>
          <p:cNvSpPr txBox="1"/>
          <p:nvPr/>
        </p:nvSpPr>
        <p:spPr>
          <a:xfrm>
            <a:off x="2291748" y="2023045"/>
            <a:ext cx="7560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2</a:t>
            </a:r>
            <a:endParaRPr sz="2300">
              <a:solidFill>
                <a:schemeClr val="accent3"/>
              </a:solidFill>
              <a:latin typeface="Proxima Nova"/>
              <a:ea typeface="Proxima Nova"/>
              <a:cs typeface="Proxima Nova"/>
              <a:sym typeface="Proxima Nova"/>
            </a:endParaRPr>
          </a:p>
        </p:txBody>
      </p:sp>
      <p:sp>
        <p:nvSpPr>
          <p:cNvPr id="746" name="Google Shape;746;p58"/>
          <p:cNvSpPr txBox="1"/>
          <p:nvPr/>
        </p:nvSpPr>
        <p:spPr>
          <a:xfrm>
            <a:off x="2291748" y="2871815"/>
            <a:ext cx="7560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3</a:t>
            </a:r>
            <a:endParaRPr sz="2300">
              <a:solidFill>
                <a:schemeClr val="accent3"/>
              </a:solidFill>
              <a:latin typeface="Proxima Nova"/>
              <a:ea typeface="Proxima Nova"/>
              <a:cs typeface="Proxima Nova"/>
              <a:sym typeface="Proxima Nova"/>
            </a:endParaRPr>
          </a:p>
        </p:txBody>
      </p:sp>
      <p:sp>
        <p:nvSpPr>
          <p:cNvPr id="747" name="Google Shape;747;p58"/>
          <p:cNvSpPr txBox="1"/>
          <p:nvPr/>
        </p:nvSpPr>
        <p:spPr>
          <a:xfrm>
            <a:off x="2291748" y="3639726"/>
            <a:ext cx="7560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4</a:t>
            </a:r>
            <a:endParaRPr sz="2300">
              <a:solidFill>
                <a:schemeClr val="accent3"/>
              </a:solidFill>
              <a:latin typeface="Proxima Nova"/>
              <a:ea typeface="Proxima Nova"/>
              <a:cs typeface="Proxima Nova"/>
              <a:sym typeface="Proxima Nova"/>
            </a:endParaRPr>
          </a:p>
        </p:txBody>
      </p:sp>
      <p:sp>
        <p:nvSpPr>
          <p:cNvPr id="748" name="Google Shape;748;p58"/>
          <p:cNvSpPr txBox="1"/>
          <p:nvPr/>
        </p:nvSpPr>
        <p:spPr>
          <a:xfrm>
            <a:off x="2291748" y="4409410"/>
            <a:ext cx="7560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5</a:t>
            </a:r>
            <a:endParaRPr sz="2300">
              <a:solidFill>
                <a:schemeClr val="accent3"/>
              </a:solidFill>
              <a:latin typeface="Proxima Nova"/>
              <a:ea typeface="Proxima Nova"/>
              <a:cs typeface="Proxima Nova"/>
              <a:sym typeface="Proxima Nova"/>
            </a:endParaRPr>
          </a:p>
        </p:txBody>
      </p:sp>
      <p:sp>
        <p:nvSpPr>
          <p:cNvPr id="6" name="Google Shape;723;p57">
            <a:extLst>
              <a:ext uri="{FF2B5EF4-FFF2-40B4-BE49-F238E27FC236}">
                <a16:creationId xmlns:a16="http://schemas.microsoft.com/office/drawing/2014/main" id="{DD453CCA-C675-0C1B-713E-A16BF6F9975C}"/>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Recap: CP knowers understand cardinal extension, while subset knowers don’t.</a:t>
            </a:r>
          </a:p>
        </p:txBody>
      </p:sp>
    </p:spTree>
    <p:extLst>
      <p:ext uri="{BB962C8B-B14F-4D97-AF65-F5344CB8AC3E}">
        <p14:creationId xmlns:p14="http://schemas.microsoft.com/office/powerpoint/2010/main" val="1986879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9" name="Google Shape;729;p58"/>
          <p:cNvPicPr preferRelativeResize="0"/>
          <p:nvPr/>
        </p:nvPicPr>
        <p:blipFill>
          <a:blip r:embed="rId3">
            <a:alphaModFix/>
          </a:blip>
          <a:stretch>
            <a:fillRect/>
          </a:stretch>
        </p:blipFill>
        <p:spPr>
          <a:xfrm>
            <a:off x="424757" y="1017725"/>
            <a:ext cx="559037" cy="698787"/>
          </a:xfrm>
          <a:prstGeom prst="rect">
            <a:avLst/>
          </a:prstGeom>
          <a:noFill/>
          <a:ln>
            <a:noFill/>
          </a:ln>
        </p:spPr>
      </p:pic>
      <p:pic>
        <p:nvPicPr>
          <p:cNvPr id="730" name="Google Shape;730;p58"/>
          <p:cNvPicPr preferRelativeResize="0"/>
          <p:nvPr/>
        </p:nvPicPr>
        <p:blipFill>
          <a:blip r:embed="rId3">
            <a:alphaModFix/>
          </a:blip>
          <a:stretch>
            <a:fillRect/>
          </a:stretch>
        </p:blipFill>
        <p:spPr>
          <a:xfrm>
            <a:off x="424757" y="1839726"/>
            <a:ext cx="559037" cy="698787"/>
          </a:xfrm>
          <a:prstGeom prst="rect">
            <a:avLst/>
          </a:prstGeom>
          <a:noFill/>
          <a:ln>
            <a:noFill/>
          </a:ln>
        </p:spPr>
      </p:pic>
      <p:pic>
        <p:nvPicPr>
          <p:cNvPr id="731" name="Google Shape;731;p58"/>
          <p:cNvPicPr preferRelativeResize="0"/>
          <p:nvPr/>
        </p:nvPicPr>
        <p:blipFill>
          <a:blip r:embed="rId3">
            <a:alphaModFix/>
          </a:blip>
          <a:stretch>
            <a:fillRect/>
          </a:stretch>
        </p:blipFill>
        <p:spPr>
          <a:xfrm>
            <a:off x="424757" y="2661728"/>
            <a:ext cx="559037" cy="698787"/>
          </a:xfrm>
          <a:prstGeom prst="rect">
            <a:avLst/>
          </a:prstGeom>
          <a:noFill/>
          <a:ln>
            <a:noFill/>
          </a:ln>
        </p:spPr>
      </p:pic>
      <p:pic>
        <p:nvPicPr>
          <p:cNvPr id="732" name="Google Shape;732;p58"/>
          <p:cNvPicPr preferRelativeResize="0"/>
          <p:nvPr/>
        </p:nvPicPr>
        <p:blipFill>
          <a:blip r:embed="rId3">
            <a:alphaModFix/>
          </a:blip>
          <a:stretch>
            <a:fillRect/>
          </a:stretch>
        </p:blipFill>
        <p:spPr>
          <a:xfrm>
            <a:off x="424757" y="3467915"/>
            <a:ext cx="559037" cy="698787"/>
          </a:xfrm>
          <a:prstGeom prst="rect">
            <a:avLst/>
          </a:prstGeom>
          <a:noFill/>
          <a:ln>
            <a:noFill/>
          </a:ln>
        </p:spPr>
      </p:pic>
      <p:pic>
        <p:nvPicPr>
          <p:cNvPr id="733" name="Google Shape;733;p58"/>
          <p:cNvPicPr preferRelativeResize="0"/>
          <p:nvPr/>
        </p:nvPicPr>
        <p:blipFill>
          <a:blip r:embed="rId4">
            <a:alphaModFix/>
          </a:blip>
          <a:stretch>
            <a:fillRect/>
          </a:stretch>
        </p:blipFill>
        <p:spPr>
          <a:xfrm>
            <a:off x="1789093" y="1252838"/>
            <a:ext cx="422885" cy="312701"/>
          </a:xfrm>
          <a:prstGeom prst="rect">
            <a:avLst/>
          </a:prstGeom>
          <a:noFill/>
          <a:ln>
            <a:noFill/>
          </a:ln>
        </p:spPr>
      </p:pic>
      <p:pic>
        <p:nvPicPr>
          <p:cNvPr id="734" name="Google Shape;734;p58"/>
          <p:cNvPicPr preferRelativeResize="0"/>
          <p:nvPr/>
        </p:nvPicPr>
        <p:blipFill>
          <a:blip r:embed="rId4">
            <a:alphaModFix/>
          </a:blip>
          <a:stretch>
            <a:fillRect/>
          </a:stretch>
        </p:blipFill>
        <p:spPr>
          <a:xfrm>
            <a:off x="1789093" y="2080556"/>
            <a:ext cx="422885" cy="312701"/>
          </a:xfrm>
          <a:prstGeom prst="rect">
            <a:avLst/>
          </a:prstGeom>
          <a:noFill/>
          <a:ln>
            <a:noFill/>
          </a:ln>
        </p:spPr>
      </p:pic>
      <p:pic>
        <p:nvPicPr>
          <p:cNvPr id="735" name="Google Shape;735;p58"/>
          <p:cNvPicPr preferRelativeResize="0"/>
          <p:nvPr/>
        </p:nvPicPr>
        <p:blipFill>
          <a:blip r:embed="rId4">
            <a:alphaModFix/>
          </a:blip>
          <a:stretch>
            <a:fillRect/>
          </a:stretch>
        </p:blipFill>
        <p:spPr>
          <a:xfrm>
            <a:off x="1789093" y="2908264"/>
            <a:ext cx="422885" cy="312701"/>
          </a:xfrm>
          <a:prstGeom prst="rect">
            <a:avLst/>
          </a:prstGeom>
          <a:noFill/>
          <a:ln>
            <a:noFill/>
          </a:ln>
        </p:spPr>
      </p:pic>
      <p:pic>
        <p:nvPicPr>
          <p:cNvPr id="736" name="Google Shape;736;p58"/>
          <p:cNvPicPr preferRelativeResize="0"/>
          <p:nvPr/>
        </p:nvPicPr>
        <p:blipFill>
          <a:blip r:embed="rId4">
            <a:alphaModFix/>
          </a:blip>
          <a:stretch>
            <a:fillRect/>
          </a:stretch>
        </p:blipFill>
        <p:spPr>
          <a:xfrm>
            <a:off x="1789093" y="3660959"/>
            <a:ext cx="422885" cy="312701"/>
          </a:xfrm>
          <a:prstGeom prst="rect">
            <a:avLst/>
          </a:prstGeom>
          <a:noFill/>
          <a:ln>
            <a:noFill/>
          </a:ln>
        </p:spPr>
      </p:pic>
      <p:cxnSp>
        <p:nvCxnSpPr>
          <p:cNvPr id="737" name="Google Shape;737;p58"/>
          <p:cNvCxnSpPr/>
          <p:nvPr/>
        </p:nvCxnSpPr>
        <p:spPr>
          <a:xfrm>
            <a:off x="1063661" y="1409184"/>
            <a:ext cx="645600" cy="0"/>
          </a:xfrm>
          <a:prstGeom prst="straightConnector1">
            <a:avLst/>
          </a:prstGeom>
          <a:noFill/>
          <a:ln w="28575" cap="flat" cmpd="sng">
            <a:solidFill>
              <a:srgbClr val="00B0F0"/>
            </a:solidFill>
            <a:prstDash val="solid"/>
            <a:round/>
            <a:headEnd type="none" w="med" len="med"/>
            <a:tailEnd type="none" w="med" len="med"/>
          </a:ln>
        </p:spPr>
      </p:cxnSp>
      <p:cxnSp>
        <p:nvCxnSpPr>
          <p:cNvPr id="738" name="Google Shape;738;p58"/>
          <p:cNvCxnSpPr/>
          <p:nvPr/>
        </p:nvCxnSpPr>
        <p:spPr>
          <a:xfrm>
            <a:off x="1063661" y="2272244"/>
            <a:ext cx="645600" cy="0"/>
          </a:xfrm>
          <a:prstGeom prst="straightConnector1">
            <a:avLst/>
          </a:prstGeom>
          <a:noFill/>
          <a:ln w="28575" cap="flat" cmpd="sng">
            <a:solidFill>
              <a:srgbClr val="00B0F0"/>
            </a:solidFill>
            <a:prstDash val="solid"/>
            <a:round/>
            <a:headEnd type="none" w="med" len="med"/>
            <a:tailEnd type="none" w="med" len="med"/>
          </a:ln>
        </p:spPr>
      </p:cxnSp>
      <p:cxnSp>
        <p:nvCxnSpPr>
          <p:cNvPr id="739" name="Google Shape;739;p58"/>
          <p:cNvCxnSpPr/>
          <p:nvPr/>
        </p:nvCxnSpPr>
        <p:spPr>
          <a:xfrm>
            <a:off x="1063661" y="3066916"/>
            <a:ext cx="645600" cy="0"/>
          </a:xfrm>
          <a:prstGeom prst="straightConnector1">
            <a:avLst/>
          </a:prstGeom>
          <a:noFill/>
          <a:ln w="28575" cap="flat" cmpd="sng">
            <a:solidFill>
              <a:srgbClr val="00B0F0"/>
            </a:solidFill>
            <a:prstDash val="solid"/>
            <a:round/>
            <a:headEnd type="none" w="med" len="med"/>
            <a:tailEnd type="none" w="med" len="med"/>
          </a:ln>
        </p:spPr>
      </p:cxnSp>
      <p:cxnSp>
        <p:nvCxnSpPr>
          <p:cNvPr id="740" name="Google Shape;740;p58"/>
          <p:cNvCxnSpPr/>
          <p:nvPr/>
        </p:nvCxnSpPr>
        <p:spPr>
          <a:xfrm>
            <a:off x="1063661" y="3807178"/>
            <a:ext cx="645600" cy="0"/>
          </a:xfrm>
          <a:prstGeom prst="straightConnector1">
            <a:avLst/>
          </a:prstGeom>
          <a:noFill/>
          <a:ln w="28575" cap="flat" cmpd="sng">
            <a:solidFill>
              <a:srgbClr val="00B0F0"/>
            </a:solidFill>
            <a:prstDash val="solid"/>
            <a:round/>
            <a:headEnd type="none" w="med" len="med"/>
            <a:tailEnd type="none" w="med" len="med"/>
          </a:ln>
        </p:spPr>
      </p:cxnSp>
      <p:pic>
        <p:nvPicPr>
          <p:cNvPr id="741" name="Google Shape;741;p58"/>
          <p:cNvPicPr preferRelativeResize="0"/>
          <p:nvPr/>
        </p:nvPicPr>
        <p:blipFill>
          <a:blip r:embed="rId3">
            <a:alphaModFix/>
          </a:blip>
          <a:stretch>
            <a:fillRect/>
          </a:stretch>
        </p:blipFill>
        <p:spPr>
          <a:xfrm>
            <a:off x="424757" y="4228112"/>
            <a:ext cx="559037" cy="698787"/>
          </a:xfrm>
          <a:prstGeom prst="rect">
            <a:avLst/>
          </a:prstGeom>
          <a:noFill/>
          <a:ln>
            <a:noFill/>
          </a:ln>
        </p:spPr>
      </p:pic>
      <p:pic>
        <p:nvPicPr>
          <p:cNvPr id="742" name="Google Shape;742;p58"/>
          <p:cNvPicPr preferRelativeResize="0"/>
          <p:nvPr/>
        </p:nvPicPr>
        <p:blipFill>
          <a:blip r:embed="rId4">
            <a:alphaModFix/>
          </a:blip>
          <a:stretch>
            <a:fillRect/>
          </a:stretch>
        </p:blipFill>
        <p:spPr>
          <a:xfrm>
            <a:off x="1789093" y="4421156"/>
            <a:ext cx="422885" cy="312701"/>
          </a:xfrm>
          <a:prstGeom prst="rect">
            <a:avLst/>
          </a:prstGeom>
          <a:noFill/>
          <a:ln>
            <a:noFill/>
          </a:ln>
        </p:spPr>
      </p:pic>
      <p:cxnSp>
        <p:nvCxnSpPr>
          <p:cNvPr id="743" name="Google Shape;743;p58"/>
          <p:cNvCxnSpPr/>
          <p:nvPr/>
        </p:nvCxnSpPr>
        <p:spPr>
          <a:xfrm>
            <a:off x="1063661" y="4567375"/>
            <a:ext cx="645600" cy="0"/>
          </a:xfrm>
          <a:prstGeom prst="straightConnector1">
            <a:avLst/>
          </a:prstGeom>
          <a:noFill/>
          <a:ln w="28575" cap="flat" cmpd="sng">
            <a:solidFill>
              <a:srgbClr val="00B0F0"/>
            </a:solidFill>
            <a:prstDash val="solid"/>
            <a:round/>
            <a:headEnd type="none" w="med" len="med"/>
            <a:tailEnd type="none" w="med" len="med"/>
          </a:ln>
        </p:spPr>
      </p:cxnSp>
      <p:sp>
        <p:nvSpPr>
          <p:cNvPr id="744" name="Google Shape;744;p58"/>
          <p:cNvSpPr txBox="1"/>
          <p:nvPr/>
        </p:nvSpPr>
        <p:spPr>
          <a:xfrm>
            <a:off x="2291748" y="1174275"/>
            <a:ext cx="7560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1</a:t>
            </a:r>
            <a:endParaRPr sz="2300">
              <a:solidFill>
                <a:schemeClr val="accent3"/>
              </a:solidFill>
              <a:latin typeface="Proxima Nova"/>
              <a:ea typeface="Proxima Nova"/>
              <a:cs typeface="Proxima Nova"/>
              <a:sym typeface="Proxima Nova"/>
            </a:endParaRPr>
          </a:p>
        </p:txBody>
      </p:sp>
      <p:sp>
        <p:nvSpPr>
          <p:cNvPr id="745" name="Google Shape;745;p58"/>
          <p:cNvSpPr txBox="1"/>
          <p:nvPr/>
        </p:nvSpPr>
        <p:spPr>
          <a:xfrm>
            <a:off x="2291748" y="2023045"/>
            <a:ext cx="7560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2</a:t>
            </a:r>
            <a:endParaRPr sz="2300">
              <a:solidFill>
                <a:schemeClr val="accent3"/>
              </a:solidFill>
              <a:latin typeface="Proxima Nova"/>
              <a:ea typeface="Proxima Nova"/>
              <a:cs typeface="Proxima Nova"/>
              <a:sym typeface="Proxima Nova"/>
            </a:endParaRPr>
          </a:p>
        </p:txBody>
      </p:sp>
      <p:sp>
        <p:nvSpPr>
          <p:cNvPr id="746" name="Google Shape;746;p58"/>
          <p:cNvSpPr txBox="1"/>
          <p:nvPr/>
        </p:nvSpPr>
        <p:spPr>
          <a:xfrm>
            <a:off x="2291748" y="2871815"/>
            <a:ext cx="7560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3</a:t>
            </a:r>
            <a:endParaRPr sz="2300">
              <a:solidFill>
                <a:schemeClr val="accent3"/>
              </a:solidFill>
              <a:latin typeface="Proxima Nova"/>
              <a:ea typeface="Proxima Nova"/>
              <a:cs typeface="Proxima Nova"/>
              <a:sym typeface="Proxima Nova"/>
            </a:endParaRPr>
          </a:p>
        </p:txBody>
      </p:sp>
      <p:sp>
        <p:nvSpPr>
          <p:cNvPr id="747" name="Google Shape;747;p58"/>
          <p:cNvSpPr txBox="1"/>
          <p:nvPr/>
        </p:nvSpPr>
        <p:spPr>
          <a:xfrm>
            <a:off x="2291748" y="3639726"/>
            <a:ext cx="7560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4</a:t>
            </a:r>
            <a:endParaRPr sz="2300">
              <a:solidFill>
                <a:schemeClr val="accent3"/>
              </a:solidFill>
              <a:latin typeface="Proxima Nova"/>
              <a:ea typeface="Proxima Nova"/>
              <a:cs typeface="Proxima Nova"/>
              <a:sym typeface="Proxima Nova"/>
            </a:endParaRPr>
          </a:p>
        </p:txBody>
      </p:sp>
      <p:sp>
        <p:nvSpPr>
          <p:cNvPr id="748" name="Google Shape;748;p58"/>
          <p:cNvSpPr txBox="1"/>
          <p:nvPr/>
        </p:nvSpPr>
        <p:spPr>
          <a:xfrm>
            <a:off x="2291748" y="4409410"/>
            <a:ext cx="7560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5</a:t>
            </a:r>
            <a:endParaRPr sz="2300">
              <a:solidFill>
                <a:schemeClr val="accent3"/>
              </a:solidFill>
              <a:latin typeface="Proxima Nova"/>
              <a:ea typeface="Proxima Nova"/>
              <a:cs typeface="Proxima Nova"/>
              <a:sym typeface="Proxima Nova"/>
            </a:endParaRPr>
          </a:p>
        </p:txBody>
      </p:sp>
      <p:pic>
        <p:nvPicPr>
          <p:cNvPr id="2" name="Google Shape;774;p59">
            <a:extLst>
              <a:ext uri="{FF2B5EF4-FFF2-40B4-BE49-F238E27FC236}">
                <a16:creationId xmlns:a16="http://schemas.microsoft.com/office/drawing/2014/main" id="{D3FE7314-2823-8457-E00B-9FF8DBF0DF1B}"/>
              </a:ext>
            </a:extLst>
          </p:cNvPr>
          <p:cNvPicPr preferRelativeResize="0"/>
          <p:nvPr/>
        </p:nvPicPr>
        <p:blipFill>
          <a:blip r:embed="rId3">
            <a:alphaModFix/>
          </a:blip>
          <a:stretch>
            <a:fillRect/>
          </a:stretch>
        </p:blipFill>
        <p:spPr>
          <a:xfrm>
            <a:off x="5483082" y="1056537"/>
            <a:ext cx="559037" cy="698787"/>
          </a:xfrm>
          <a:prstGeom prst="rect">
            <a:avLst/>
          </a:prstGeom>
          <a:noFill/>
          <a:ln>
            <a:noFill/>
          </a:ln>
        </p:spPr>
      </p:pic>
      <p:pic>
        <p:nvPicPr>
          <p:cNvPr id="3" name="Google Shape;775;p59">
            <a:extLst>
              <a:ext uri="{FF2B5EF4-FFF2-40B4-BE49-F238E27FC236}">
                <a16:creationId xmlns:a16="http://schemas.microsoft.com/office/drawing/2014/main" id="{72670EAC-BA5F-781E-482D-46539D0E038C}"/>
              </a:ext>
            </a:extLst>
          </p:cNvPr>
          <p:cNvPicPr preferRelativeResize="0"/>
          <p:nvPr/>
        </p:nvPicPr>
        <p:blipFill>
          <a:blip r:embed="rId3">
            <a:alphaModFix/>
          </a:blip>
          <a:stretch>
            <a:fillRect/>
          </a:stretch>
        </p:blipFill>
        <p:spPr>
          <a:xfrm>
            <a:off x="5483082" y="1878539"/>
            <a:ext cx="559037" cy="698787"/>
          </a:xfrm>
          <a:prstGeom prst="rect">
            <a:avLst/>
          </a:prstGeom>
          <a:noFill/>
          <a:ln>
            <a:noFill/>
          </a:ln>
        </p:spPr>
      </p:pic>
      <p:pic>
        <p:nvPicPr>
          <p:cNvPr id="4" name="Google Shape;776;p59">
            <a:extLst>
              <a:ext uri="{FF2B5EF4-FFF2-40B4-BE49-F238E27FC236}">
                <a16:creationId xmlns:a16="http://schemas.microsoft.com/office/drawing/2014/main" id="{07D95F12-6C7B-0A95-760A-D9A3EC844A43}"/>
              </a:ext>
            </a:extLst>
          </p:cNvPr>
          <p:cNvPicPr preferRelativeResize="0"/>
          <p:nvPr/>
        </p:nvPicPr>
        <p:blipFill>
          <a:blip r:embed="rId3">
            <a:alphaModFix/>
          </a:blip>
          <a:stretch>
            <a:fillRect/>
          </a:stretch>
        </p:blipFill>
        <p:spPr>
          <a:xfrm>
            <a:off x="5483082" y="2700540"/>
            <a:ext cx="559037" cy="698787"/>
          </a:xfrm>
          <a:prstGeom prst="rect">
            <a:avLst/>
          </a:prstGeom>
          <a:noFill/>
          <a:ln>
            <a:noFill/>
          </a:ln>
        </p:spPr>
      </p:pic>
      <p:pic>
        <p:nvPicPr>
          <p:cNvPr id="6" name="Google Shape;777;p59">
            <a:extLst>
              <a:ext uri="{FF2B5EF4-FFF2-40B4-BE49-F238E27FC236}">
                <a16:creationId xmlns:a16="http://schemas.microsoft.com/office/drawing/2014/main" id="{719E8D2D-DBD8-DD06-0F8C-2D87054A5B63}"/>
              </a:ext>
            </a:extLst>
          </p:cNvPr>
          <p:cNvPicPr preferRelativeResize="0"/>
          <p:nvPr/>
        </p:nvPicPr>
        <p:blipFill>
          <a:blip r:embed="rId3">
            <a:alphaModFix/>
          </a:blip>
          <a:stretch>
            <a:fillRect/>
          </a:stretch>
        </p:blipFill>
        <p:spPr>
          <a:xfrm>
            <a:off x="5483082" y="3506728"/>
            <a:ext cx="559037" cy="698787"/>
          </a:xfrm>
          <a:prstGeom prst="rect">
            <a:avLst/>
          </a:prstGeom>
          <a:noFill/>
          <a:ln>
            <a:noFill/>
          </a:ln>
        </p:spPr>
      </p:pic>
      <p:pic>
        <p:nvPicPr>
          <p:cNvPr id="7" name="Google Shape;778;p59">
            <a:extLst>
              <a:ext uri="{FF2B5EF4-FFF2-40B4-BE49-F238E27FC236}">
                <a16:creationId xmlns:a16="http://schemas.microsoft.com/office/drawing/2014/main" id="{5A392AB3-9FCC-8AE9-CBD5-D5FC7CD3E732}"/>
              </a:ext>
            </a:extLst>
          </p:cNvPr>
          <p:cNvPicPr preferRelativeResize="0"/>
          <p:nvPr/>
        </p:nvPicPr>
        <p:blipFill>
          <a:blip r:embed="rId4">
            <a:alphaModFix/>
          </a:blip>
          <a:stretch>
            <a:fillRect/>
          </a:stretch>
        </p:blipFill>
        <p:spPr>
          <a:xfrm>
            <a:off x="6847418" y="1291651"/>
            <a:ext cx="422885" cy="312701"/>
          </a:xfrm>
          <a:prstGeom prst="rect">
            <a:avLst/>
          </a:prstGeom>
          <a:noFill/>
          <a:ln>
            <a:noFill/>
          </a:ln>
        </p:spPr>
      </p:pic>
      <p:pic>
        <p:nvPicPr>
          <p:cNvPr id="8" name="Google Shape;779;p59">
            <a:extLst>
              <a:ext uri="{FF2B5EF4-FFF2-40B4-BE49-F238E27FC236}">
                <a16:creationId xmlns:a16="http://schemas.microsoft.com/office/drawing/2014/main" id="{501A63C6-EEFA-D880-D9E9-D1925B21C687}"/>
              </a:ext>
            </a:extLst>
          </p:cNvPr>
          <p:cNvPicPr preferRelativeResize="0"/>
          <p:nvPr/>
        </p:nvPicPr>
        <p:blipFill>
          <a:blip r:embed="rId4">
            <a:alphaModFix/>
          </a:blip>
          <a:stretch>
            <a:fillRect/>
          </a:stretch>
        </p:blipFill>
        <p:spPr>
          <a:xfrm>
            <a:off x="6847418" y="2119368"/>
            <a:ext cx="422885" cy="312701"/>
          </a:xfrm>
          <a:prstGeom prst="rect">
            <a:avLst/>
          </a:prstGeom>
          <a:noFill/>
          <a:ln>
            <a:noFill/>
          </a:ln>
        </p:spPr>
      </p:pic>
      <p:pic>
        <p:nvPicPr>
          <p:cNvPr id="9" name="Google Shape;780;p59">
            <a:extLst>
              <a:ext uri="{FF2B5EF4-FFF2-40B4-BE49-F238E27FC236}">
                <a16:creationId xmlns:a16="http://schemas.microsoft.com/office/drawing/2014/main" id="{05866066-76BD-6A1B-3F59-BA6184C42AEB}"/>
              </a:ext>
            </a:extLst>
          </p:cNvPr>
          <p:cNvPicPr preferRelativeResize="0"/>
          <p:nvPr/>
        </p:nvPicPr>
        <p:blipFill>
          <a:blip r:embed="rId4">
            <a:alphaModFix/>
          </a:blip>
          <a:stretch>
            <a:fillRect/>
          </a:stretch>
        </p:blipFill>
        <p:spPr>
          <a:xfrm>
            <a:off x="6847418" y="2947076"/>
            <a:ext cx="422885" cy="312701"/>
          </a:xfrm>
          <a:prstGeom prst="rect">
            <a:avLst/>
          </a:prstGeom>
          <a:noFill/>
          <a:ln>
            <a:noFill/>
          </a:ln>
        </p:spPr>
      </p:pic>
      <p:pic>
        <p:nvPicPr>
          <p:cNvPr id="10" name="Google Shape;781;p59">
            <a:extLst>
              <a:ext uri="{FF2B5EF4-FFF2-40B4-BE49-F238E27FC236}">
                <a16:creationId xmlns:a16="http://schemas.microsoft.com/office/drawing/2014/main" id="{B94FCED6-3F09-9C9E-FC3A-2B8AD89F81B3}"/>
              </a:ext>
            </a:extLst>
          </p:cNvPr>
          <p:cNvPicPr preferRelativeResize="0"/>
          <p:nvPr/>
        </p:nvPicPr>
        <p:blipFill>
          <a:blip r:embed="rId4">
            <a:alphaModFix/>
          </a:blip>
          <a:stretch>
            <a:fillRect/>
          </a:stretch>
        </p:blipFill>
        <p:spPr>
          <a:xfrm>
            <a:off x="6847418" y="3699772"/>
            <a:ext cx="422885" cy="312701"/>
          </a:xfrm>
          <a:prstGeom prst="rect">
            <a:avLst/>
          </a:prstGeom>
          <a:noFill/>
          <a:ln>
            <a:noFill/>
          </a:ln>
        </p:spPr>
      </p:pic>
      <p:pic>
        <p:nvPicPr>
          <p:cNvPr id="11" name="Google Shape;782;p59">
            <a:extLst>
              <a:ext uri="{FF2B5EF4-FFF2-40B4-BE49-F238E27FC236}">
                <a16:creationId xmlns:a16="http://schemas.microsoft.com/office/drawing/2014/main" id="{167D9FB9-3DE5-7D38-03AC-FEF2CDED7B3F}"/>
              </a:ext>
            </a:extLst>
          </p:cNvPr>
          <p:cNvPicPr preferRelativeResize="0"/>
          <p:nvPr/>
        </p:nvPicPr>
        <p:blipFill>
          <a:blip r:embed="rId3">
            <a:alphaModFix/>
          </a:blip>
          <a:stretch>
            <a:fillRect/>
          </a:stretch>
        </p:blipFill>
        <p:spPr>
          <a:xfrm>
            <a:off x="5483082" y="4266924"/>
            <a:ext cx="559037" cy="698787"/>
          </a:xfrm>
          <a:prstGeom prst="rect">
            <a:avLst/>
          </a:prstGeom>
          <a:noFill/>
          <a:ln>
            <a:noFill/>
          </a:ln>
        </p:spPr>
      </p:pic>
      <p:pic>
        <p:nvPicPr>
          <p:cNvPr id="12" name="Google Shape;783;p59">
            <a:extLst>
              <a:ext uri="{FF2B5EF4-FFF2-40B4-BE49-F238E27FC236}">
                <a16:creationId xmlns:a16="http://schemas.microsoft.com/office/drawing/2014/main" id="{D60E9D26-0132-C40C-1FF2-65E0A829FD65}"/>
              </a:ext>
            </a:extLst>
          </p:cNvPr>
          <p:cNvPicPr preferRelativeResize="0"/>
          <p:nvPr/>
        </p:nvPicPr>
        <p:blipFill>
          <a:blip r:embed="rId4">
            <a:alphaModFix/>
          </a:blip>
          <a:stretch>
            <a:fillRect/>
          </a:stretch>
        </p:blipFill>
        <p:spPr>
          <a:xfrm>
            <a:off x="6847418" y="4459968"/>
            <a:ext cx="422885" cy="312701"/>
          </a:xfrm>
          <a:prstGeom prst="rect">
            <a:avLst/>
          </a:prstGeom>
          <a:noFill/>
          <a:ln>
            <a:noFill/>
          </a:ln>
        </p:spPr>
      </p:pic>
      <p:sp>
        <p:nvSpPr>
          <p:cNvPr id="13" name="Google Shape;784;p59">
            <a:extLst>
              <a:ext uri="{FF2B5EF4-FFF2-40B4-BE49-F238E27FC236}">
                <a16:creationId xmlns:a16="http://schemas.microsoft.com/office/drawing/2014/main" id="{E3B14F4E-19EA-8710-3265-DCC20509CDD3}"/>
              </a:ext>
            </a:extLst>
          </p:cNvPr>
          <p:cNvSpPr txBox="1"/>
          <p:nvPr/>
        </p:nvSpPr>
        <p:spPr>
          <a:xfrm>
            <a:off x="6271975" y="2530175"/>
            <a:ext cx="486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300">
                <a:solidFill>
                  <a:srgbClr val="00B0F0"/>
                </a:solidFill>
                <a:highlight>
                  <a:srgbClr val="FFFFFF"/>
                </a:highlight>
                <a:latin typeface="Roboto"/>
                <a:ea typeface="Roboto"/>
                <a:cs typeface="Roboto"/>
                <a:sym typeface="Roboto"/>
              </a:rPr>
              <a:t>≈</a:t>
            </a:r>
            <a:endParaRPr sz="2700">
              <a:solidFill>
                <a:srgbClr val="00B0F0"/>
              </a:solidFill>
              <a:latin typeface="Proxima Nova"/>
              <a:ea typeface="Proxima Nova"/>
              <a:cs typeface="Proxima Nova"/>
              <a:sym typeface="Proxima Nova"/>
            </a:endParaRPr>
          </a:p>
        </p:txBody>
      </p:sp>
      <p:sp>
        <p:nvSpPr>
          <p:cNvPr id="17" name="Google Shape;723;p57">
            <a:extLst>
              <a:ext uri="{FF2B5EF4-FFF2-40B4-BE49-F238E27FC236}">
                <a16:creationId xmlns:a16="http://schemas.microsoft.com/office/drawing/2014/main" id="{17D327AD-2FC9-4E57-07C2-AE48C0E59935}"/>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Recap: CP knowers understand cardinal extension, while subset knowers don’t.</a:t>
            </a:r>
          </a:p>
        </p:txBody>
      </p:sp>
    </p:spTree>
    <p:extLst>
      <p:ext uri="{BB962C8B-B14F-4D97-AF65-F5344CB8AC3E}">
        <p14:creationId xmlns:p14="http://schemas.microsoft.com/office/powerpoint/2010/main" val="205342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7"/>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spTree>
    <p:extLst>
      <p:ext uri="{BB962C8B-B14F-4D97-AF65-F5344CB8AC3E}">
        <p14:creationId xmlns:p14="http://schemas.microsoft.com/office/powerpoint/2010/main" val="1490362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5" name="Google Shape;723;p57">
            <a:extLst>
              <a:ext uri="{FF2B5EF4-FFF2-40B4-BE49-F238E27FC236}">
                <a16:creationId xmlns:a16="http://schemas.microsoft.com/office/drawing/2014/main" id="{5F2385D0-26A1-2261-8571-EBFA3B0620E4}"/>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pic>
        <p:nvPicPr>
          <p:cNvPr id="6" name="Picture 5">
            <a:extLst>
              <a:ext uri="{FF2B5EF4-FFF2-40B4-BE49-F238E27FC236}">
                <a16:creationId xmlns:a16="http://schemas.microsoft.com/office/drawing/2014/main" id="{A34BA3D5-35DB-A54C-99E7-8C4690CE1AD8}"/>
              </a:ext>
            </a:extLst>
          </p:cNvPr>
          <p:cNvPicPr>
            <a:picLocks noChangeAspect="1"/>
          </p:cNvPicPr>
          <p:nvPr/>
        </p:nvPicPr>
        <p:blipFill rotWithShape="1">
          <a:blip r:embed="rId3"/>
          <a:srcRect t="5126" b="5014"/>
          <a:stretch/>
        </p:blipFill>
        <p:spPr>
          <a:xfrm>
            <a:off x="1060030" y="976718"/>
            <a:ext cx="7023939" cy="3944818"/>
          </a:xfrm>
          <a:prstGeom prst="rect">
            <a:avLst/>
          </a:prstGeom>
        </p:spPr>
      </p:pic>
      <p:pic>
        <p:nvPicPr>
          <p:cNvPr id="7" name="Picture 6">
            <a:extLst>
              <a:ext uri="{FF2B5EF4-FFF2-40B4-BE49-F238E27FC236}">
                <a16:creationId xmlns:a16="http://schemas.microsoft.com/office/drawing/2014/main" id="{A530203A-2F48-59D4-F08A-E3E7ECE828AF}"/>
              </a:ext>
            </a:extLst>
          </p:cNvPr>
          <p:cNvPicPr>
            <a:picLocks noChangeAspect="1"/>
          </p:cNvPicPr>
          <p:nvPr/>
        </p:nvPicPr>
        <p:blipFill>
          <a:blip r:embed="rId4"/>
          <a:stretch>
            <a:fillRect/>
          </a:stretch>
        </p:blipFill>
        <p:spPr>
          <a:xfrm>
            <a:off x="3857405" y="1082173"/>
            <a:ext cx="1429187" cy="1429187"/>
          </a:xfrm>
          <a:prstGeom prst="rect">
            <a:avLst/>
          </a:prstGeom>
        </p:spPr>
      </p:pic>
      <p:pic>
        <p:nvPicPr>
          <p:cNvPr id="8" name="Picture 7">
            <a:extLst>
              <a:ext uri="{FF2B5EF4-FFF2-40B4-BE49-F238E27FC236}">
                <a16:creationId xmlns:a16="http://schemas.microsoft.com/office/drawing/2014/main" id="{90E0A18C-C3A7-B8AB-4BEB-A348385A123D}"/>
              </a:ext>
            </a:extLst>
          </p:cNvPr>
          <p:cNvPicPr>
            <a:picLocks noChangeAspect="1"/>
          </p:cNvPicPr>
          <p:nvPr/>
        </p:nvPicPr>
        <p:blipFill>
          <a:blip r:embed="rId5"/>
          <a:stretch>
            <a:fillRect/>
          </a:stretch>
        </p:blipFill>
        <p:spPr>
          <a:xfrm>
            <a:off x="5244835" y="3280073"/>
            <a:ext cx="406141" cy="507677"/>
          </a:xfrm>
          <a:prstGeom prst="rect">
            <a:avLst/>
          </a:prstGeom>
        </p:spPr>
      </p:pic>
      <p:pic>
        <p:nvPicPr>
          <p:cNvPr id="9" name="Google Shape;679;p52">
            <a:extLst>
              <a:ext uri="{FF2B5EF4-FFF2-40B4-BE49-F238E27FC236}">
                <a16:creationId xmlns:a16="http://schemas.microsoft.com/office/drawing/2014/main" id="{D639549A-D830-559C-81D7-8C82BE6741AD}"/>
              </a:ext>
            </a:extLst>
          </p:cNvPr>
          <p:cNvPicPr preferRelativeResize="0"/>
          <p:nvPr/>
        </p:nvPicPr>
        <p:blipFill>
          <a:blip r:embed="rId6">
            <a:alphaModFix/>
          </a:blip>
          <a:stretch>
            <a:fillRect/>
          </a:stretch>
        </p:blipFill>
        <p:spPr>
          <a:xfrm>
            <a:off x="5417761" y="3321723"/>
            <a:ext cx="274974" cy="203332"/>
          </a:xfrm>
          <a:prstGeom prst="rect">
            <a:avLst/>
          </a:prstGeom>
          <a:noFill/>
          <a:ln>
            <a:noFill/>
          </a:ln>
        </p:spPr>
      </p:pic>
      <p:pic>
        <p:nvPicPr>
          <p:cNvPr id="10" name="Picture 9">
            <a:extLst>
              <a:ext uri="{FF2B5EF4-FFF2-40B4-BE49-F238E27FC236}">
                <a16:creationId xmlns:a16="http://schemas.microsoft.com/office/drawing/2014/main" id="{70E73F27-A7BF-941B-5E1D-F10859E5AE5B}"/>
              </a:ext>
            </a:extLst>
          </p:cNvPr>
          <p:cNvPicPr>
            <a:picLocks noChangeAspect="1"/>
          </p:cNvPicPr>
          <p:nvPr/>
        </p:nvPicPr>
        <p:blipFill>
          <a:blip r:embed="rId5"/>
          <a:stretch>
            <a:fillRect/>
          </a:stretch>
        </p:blipFill>
        <p:spPr>
          <a:xfrm>
            <a:off x="3451264" y="3252171"/>
            <a:ext cx="406141" cy="507677"/>
          </a:xfrm>
          <a:prstGeom prst="rect">
            <a:avLst/>
          </a:prstGeom>
        </p:spPr>
      </p:pic>
      <p:pic>
        <p:nvPicPr>
          <p:cNvPr id="11" name="Google Shape;679;p52">
            <a:extLst>
              <a:ext uri="{FF2B5EF4-FFF2-40B4-BE49-F238E27FC236}">
                <a16:creationId xmlns:a16="http://schemas.microsoft.com/office/drawing/2014/main" id="{96B4EB2F-1A6B-B2D4-102D-893C35F25553}"/>
              </a:ext>
            </a:extLst>
          </p:cNvPr>
          <p:cNvPicPr preferRelativeResize="0"/>
          <p:nvPr/>
        </p:nvPicPr>
        <p:blipFill>
          <a:blip r:embed="rId6">
            <a:alphaModFix/>
          </a:blip>
          <a:stretch>
            <a:fillRect/>
          </a:stretch>
        </p:blipFill>
        <p:spPr>
          <a:xfrm>
            <a:off x="3624190" y="3293821"/>
            <a:ext cx="274974" cy="203332"/>
          </a:xfrm>
          <a:prstGeom prst="rect">
            <a:avLst/>
          </a:prstGeom>
          <a:noFill/>
          <a:ln>
            <a:noFill/>
          </a:ln>
        </p:spPr>
      </p:pic>
      <p:pic>
        <p:nvPicPr>
          <p:cNvPr id="12" name="Picture 11">
            <a:extLst>
              <a:ext uri="{FF2B5EF4-FFF2-40B4-BE49-F238E27FC236}">
                <a16:creationId xmlns:a16="http://schemas.microsoft.com/office/drawing/2014/main" id="{9EFCD2C8-53F8-B9D5-A804-EA727DFF9005}"/>
              </a:ext>
            </a:extLst>
          </p:cNvPr>
          <p:cNvPicPr>
            <a:picLocks noChangeAspect="1"/>
          </p:cNvPicPr>
          <p:nvPr/>
        </p:nvPicPr>
        <p:blipFill>
          <a:blip r:embed="rId5"/>
          <a:stretch>
            <a:fillRect/>
          </a:stretch>
        </p:blipFill>
        <p:spPr>
          <a:xfrm>
            <a:off x="4368929" y="3280073"/>
            <a:ext cx="406141" cy="507677"/>
          </a:xfrm>
          <a:prstGeom prst="rect">
            <a:avLst/>
          </a:prstGeom>
        </p:spPr>
      </p:pic>
      <p:pic>
        <p:nvPicPr>
          <p:cNvPr id="13" name="Google Shape;679;p52">
            <a:extLst>
              <a:ext uri="{FF2B5EF4-FFF2-40B4-BE49-F238E27FC236}">
                <a16:creationId xmlns:a16="http://schemas.microsoft.com/office/drawing/2014/main" id="{5A99DF07-2D58-2B4B-C245-1A69376D2F5D}"/>
              </a:ext>
            </a:extLst>
          </p:cNvPr>
          <p:cNvPicPr preferRelativeResize="0"/>
          <p:nvPr/>
        </p:nvPicPr>
        <p:blipFill>
          <a:blip r:embed="rId6">
            <a:alphaModFix/>
          </a:blip>
          <a:stretch>
            <a:fillRect/>
          </a:stretch>
        </p:blipFill>
        <p:spPr>
          <a:xfrm>
            <a:off x="4541855" y="3321723"/>
            <a:ext cx="274974" cy="203332"/>
          </a:xfrm>
          <a:prstGeom prst="rect">
            <a:avLst/>
          </a:prstGeom>
          <a:noFill/>
          <a:ln>
            <a:noFill/>
          </a:ln>
        </p:spPr>
      </p:pic>
      <p:pic>
        <p:nvPicPr>
          <p:cNvPr id="15" name="Google Shape;835;p62">
            <a:extLst>
              <a:ext uri="{FF2B5EF4-FFF2-40B4-BE49-F238E27FC236}">
                <a16:creationId xmlns:a16="http://schemas.microsoft.com/office/drawing/2014/main" id="{28AE1291-5E6B-8F20-F15B-E6D6047E822D}"/>
              </a:ext>
            </a:extLst>
          </p:cNvPr>
          <p:cNvPicPr preferRelativeResize="0"/>
          <p:nvPr/>
        </p:nvPicPr>
        <p:blipFill>
          <a:blip r:embed="rId7">
            <a:alphaModFix/>
          </a:blip>
          <a:stretch>
            <a:fillRect/>
          </a:stretch>
        </p:blipFill>
        <p:spPr>
          <a:xfrm>
            <a:off x="4587201" y="3651464"/>
            <a:ext cx="295754" cy="203332"/>
          </a:xfrm>
          <a:prstGeom prst="rect">
            <a:avLst/>
          </a:prstGeom>
          <a:noFill/>
          <a:ln>
            <a:noFill/>
          </a:ln>
        </p:spPr>
      </p:pic>
      <p:pic>
        <p:nvPicPr>
          <p:cNvPr id="16" name="Google Shape;835;p62">
            <a:extLst>
              <a:ext uri="{FF2B5EF4-FFF2-40B4-BE49-F238E27FC236}">
                <a16:creationId xmlns:a16="http://schemas.microsoft.com/office/drawing/2014/main" id="{5E28D7CB-EDFF-B7DE-BFDE-0A6BE10B3BD6}"/>
              </a:ext>
            </a:extLst>
          </p:cNvPr>
          <p:cNvPicPr preferRelativeResize="0"/>
          <p:nvPr/>
        </p:nvPicPr>
        <p:blipFill>
          <a:blip r:embed="rId7">
            <a:alphaModFix/>
          </a:blip>
          <a:stretch>
            <a:fillRect/>
          </a:stretch>
        </p:blipFill>
        <p:spPr>
          <a:xfrm>
            <a:off x="5447905" y="3659066"/>
            <a:ext cx="295754" cy="20333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5" name="Google Shape;723;p57">
            <a:extLst>
              <a:ext uri="{FF2B5EF4-FFF2-40B4-BE49-F238E27FC236}">
                <a16:creationId xmlns:a16="http://schemas.microsoft.com/office/drawing/2014/main" id="{5F2385D0-26A1-2261-8571-EBFA3B0620E4}"/>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pic>
        <p:nvPicPr>
          <p:cNvPr id="6" name="Picture 5">
            <a:extLst>
              <a:ext uri="{FF2B5EF4-FFF2-40B4-BE49-F238E27FC236}">
                <a16:creationId xmlns:a16="http://schemas.microsoft.com/office/drawing/2014/main" id="{A34BA3D5-35DB-A54C-99E7-8C4690CE1AD8}"/>
              </a:ext>
            </a:extLst>
          </p:cNvPr>
          <p:cNvPicPr>
            <a:picLocks noChangeAspect="1"/>
          </p:cNvPicPr>
          <p:nvPr/>
        </p:nvPicPr>
        <p:blipFill rotWithShape="1">
          <a:blip r:embed="rId3"/>
          <a:srcRect t="5126" b="5014"/>
          <a:stretch/>
        </p:blipFill>
        <p:spPr>
          <a:xfrm>
            <a:off x="1060030" y="976718"/>
            <a:ext cx="7023939" cy="3944818"/>
          </a:xfrm>
          <a:prstGeom prst="rect">
            <a:avLst/>
          </a:prstGeom>
        </p:spPr>
      </p:pic>
      <p:pic>
        <p:nvPicPr>
          <p:cNvPr id="8" name="Picture 7">
            <a:extLst>
              <a:ext uri="{FF2B5EF4-FFF2-40B4-BE49-F238E27FC236}">
                <a16:creationId xmlns:a16="http://schemas.microsoft.com/office/drawing/2014/main" id="{90E0A18C-C3A7-B8AB-4BEB-A348385A123D}"/>
              </a:ext>
            </a:extLst>
          </p:cNvPr>
          <p:cNvPicPr>
            <a:picLocks noChangeAspect="1"/>
          </p:cNvPicPr>
          <p:nvPr/>
        </p:nvPicPr>
        <p:blipFill>
          <a:blip r:embed="rId4"/>
          <a:stretch>
            <a:fillRect/>
          </a:stretch>
        </p:blipFill>
        <p:spPr>
          <a:xfrm>
            <a:off x="5244835" y="3280073"/>
            <a:ext cx="406141" cy="507677"/>
          </a:xfrm>
          <a:prstGeom prst="rect">
            <a:avLst/>
          </a:prstGeom>
        </p:spPr>
      </p:pic>
      <p:pic>
        <p:nvPicPr>
          <p:cNvPr id="9" name="Google Shape;679;p52">
            <a:extLst>
              <a:ext uri="{FF2B5EF4-FFF2-40B4-BE49-F238E27FC236}">
                <a16:creationId xmlns:a16="http://schemas.microsoft.com/office/drawing/2014/main" id="{D639549A-D830-559C-81D7-8C82BE6741AD}"/>
              </a:ext>
            </a:extLst>
          </p:cNvPr>
          <p:cNvPicPr preferRelativeResize="0"/>
          <p:nvPr/>
        </p:nvPicPr>
        <p:blipFill>
          <a:blip r:embed="rId5">
            <a:alphaModFix/>
          </a:blip>
          <a:stretch>
            <a:fillRect/>
          </a:stretch>
        </p:blipFill>
        <p:spPr>
          <a:xfrm>
            <a:off x="5397254" y="2892823"/>
            <a:ext cx="274974" cy="203332"/>
          </a:xfrm>
          <a:prstGeom prst="rect">
            <a:avLst/>
          </a:prstGeom>
          <a:noFill/>
          <a:ln>
            <a:noFill/>
          </a:ln>
        </p:spPr>
      </p:pic>
      <p:pic>
        <p:nvPicPr>
          <p:cNvPr id="10" name="Picture 9">
            <a:extLst>
              <a:ext uri="{FF2B5EF4-FFF2-40B4-BE49-F238E27FC236}">
                <a16:creationId xmlns:a16="http://schemas.microsoft.com/office/drawing/2014/main" id="{70E73F27-A7BF-941B-5E1D-F10859E5AE5B}"/>
              </a:ext>
            </a:extLst>
          </p:cNvPr>
          <p:cNvPicPr>
            <a:picLocks noChangeAspect="1"/>
          </p:cNvPicPr>
          <p:nvPr/>
        </p:nvPicPr>
        <p:blipFill>
          <a:blip r:embed="rId4"/>
          <a:stretch>
            <a:fillRect/>
          </a:stretch>
        </p:blipFill>
        <p:spPr>
          <a:xfrm>
            <a:off x="3451264" y="3252171"/>
            <a:ext cx="406141" cy="507677"/>
          </a:xfrm>
          <a:prstGeom prst="rect">
            <a:avLst/>
          </a:prstGeom>
        </p:spPr>
      </p:pic>
      <p:pic>
        <p:nvPicPr>
          <p:cNvPr id="11" name="Google Shape;679;p52">
            <a:extLst>
              <a:ext uri="{FF2B5EF4-FFF2-40B4-BE49-F238E27FC236}">
                <a16:creationId xmlns:a16="http://schemas.microsoft.com/office/drawing/2014/main" id="{96B4EB2F-1A6B-B2D4-102D-893C35F25553}"/>
              </a:ext>
            </a:extLst>
          </p:cNvPr>
          <p:cNvPicPr preferRelativeResize="0"/>
          <p:nvPr/>
        </p:nvPicPr>
        <p:blipFill>
          <a:blip r:embed="rId5">
            <a:alphaModFix/>
          </a:blip>
          <a:stretch>
            <a:fillRect/>
          </a:stretch>
        </p:blipFill>
        <p:spPr>
          <a:xfrm>
            <a:off x="3582431" y="2892823"/>
            <a:ext cx="274974" cy="203332"/>
          </a:xfrm>
          <a:prstGeom prst="rect">
            <a:avLst/>
          </a:prstGeom>
          <a:noFill/>
          <a:ln>
            <a:noFill/>
          </a:ln>
        </p:spPr>
      </p:pic>
      <p:pic>
        <p:nvPicPr>
          <p:cNvPr id="12" name="Picture 11">
            <a:extLst>
              <a:ext uri="{FF2B5EF4-FFF2-40B4-BE49-F238E27FC236}">
                <a16:creationId xmlns:a16="http://schemas.microsoft.com/office/drawing/2014/main" id="{9EFCD2C8-53F8-B9D5-A804-EA727DFF9005}"/>
              </a:ext>
            </a:extLst>
          </p:cNvPr>
          <p:cNvPicPr>
            <a:picLocks noChangeAspect="1"/>
          </p:cNvPicPr>
          <p:nvPr/>
        </p:nvPicPr>
        <p:blipFill>
          <a:blip r:embed="rId4"/>
          <a:stretch>
            <a:fillRect/>
          </a:stretch>
        </p:blipFill>
        <p:spPr>
          <a:xfrm>
            <a:off x="4368929" y="3280073"/>
            <a:ext cx="406141" cy="507677"/>
          </a:xfrm>
          <a:prstGeom prst="rect">
            <a:avLst/>
          </a:prstGeom>
        </p:spPr>
      </p:pic>
      <p:pic>
        <p:nvPicPr>
          <p:cNvPr id="13" name="Google Shape;679;p52">
            <a:extLst>
              <a:ext uri="{FF2B5EF4-FFF2-40B4-BE49-F238E27FC236}">
                <a16:creationId xmlns:a16="http://schemas.microsoft.com/office/drawing/2014/main" id="{5A99DF07-2D58-2B4B-C245-1A69376D2F5D}"/>
              </a:ext>
            </a:extLst>
          </p:cNvPr>
          <p:cNvPicPr preferRelativeResize="0"/>
          <p:nvPr/>
        </p:nvPicPr>
        <p:blipFill>
          <a:blip r:embed="rId5">
            <a:alphaModFix/>
          </a:blip>
          <a:stretch>
            <a:fillRect/>
          </a:stretch>
        </p:blipFill>
        <p:spPr>
          <a:xfrm>
            <a:off x="4526704" y="2892823"/>
            <a:ext cx="274974" cy="203332"/>
          </a:xfrm>
          <a:prstGeom prst="rect">
            <a:avLst/>
          </a:prstGeom>
          <a:noFill/>
          <a:ln>
            <a:noFill/>
          </a:ln>
        </p:spPr>
      </p:pic>
      <p:pic>
        <p:nvPicPr>
          <p:cNvPr id="15" name="Google Shape;835;p62">
            <a:extLst>
              <a:ext uri="{FF2B5EF4-FFF2-40B4-BE49-F238E27FC236}">
                <a16:creationId xmlns:a16="http://schemas.microsoft.com/office/drawing/2014/main" id="{28AE1291-5E6B-8F20-F15B-E6D6047E822D}"/>
              </a:ext>
            </a:extLst>
          </p:cNvPr>
          <p:cNvPicPr preferRelativeResize="0"/>
          <p:nvPr/>
        </p:nvPicPr>
        <p:blipFill>
          <a:blip r:embed="rId6">
            <a:alphaModFix/>
          </a:blip>
          <a:stretch>
            <a:fillRect/>
          </a:stretch>
        </p:blipFill>
        <p:spPr>
          <a:xfrm>
            <a:off x="4479316" y="3980112"/>
            <a:ext cx="295754" cy="203332"/>
          </a:xfrm>
          <a:prstGeom prst="rect">
            <a:avLst/>
          </a:prstGeom>
          <a:noFill/>
          <a:ln>
            <a:noFill/>
          </a:ln>
        </p:spPr>
      </p:pic>
      <p:pic>
        <p:nvPicPr>
          <p:cNvPr id="16" name="Google Shape;835;p62">
            <a:extLst>
              <a:ext uri="{FF2B5EF4-FFF2-40B4-BE49-F238E27FC236}">
                <a16:creationId xmlns:a16="http://schemas.microsoft.com/office/drawing/2014/main" id="{5E28D7CB-EDFF-B7DE-BFDE-0A6BE10B3BD6}"/>
              </a:ext>
            </a:extLst>
          </p:cNvPr>
          <p:cNvPicPr preferRelativeResize="0"/>
          <p:nvPr/>
        </p:nvPicPr>
        <p:blipFill>
          <a:blip r:embed="rId6">
            <a:alphaModFix/>
          </a:blip>
          <a:stretch>
            <a:fillRect/>
          </a:stretch>
        </p:blipFill>
        <p:spPr>
          <a:xfrm>
            <a:off x="5355222" y="3980112"/>
            <a:ext cx="295754" cy="203332"/>
          </a:xfrm>
          <a:prstGeom prst="rect">
            <a:avLst/>
          </a:prstGeom>
          <a:noFill/>
          <a:ln>
            <a:noFill/>
          </a:ln>
        </p:spPr>
      </p:pic>
      <p:sp>
        <p:nvSpPr>
          <p:cNvPr id="2" name="Google Shape;676;p52">
            <a:extLst>
              <a:ext uri="{FF2B5EF4-FFF2-40B4-BE49-F238E27FC236}">
                <a16:creationId xmlns:a16="http://schemas.microsoft.com/office/drawing/2014/main" id="{3DCC3A03-ABBE-6C95-2F59-DECCF0AD1199}"/>
              </a:ext>
            </a:extLst>
          </p:cNvPr>
          <p:cNvSpPr/>
          <p:nvPr/>
        </p:nvSpPr>
        <p:spPr>
          <a:xfrm>
            <a:off x="6117813" y="1327923"/>
            <a:ext cx="1738800" cy="848100"/>
          </a:xfrm>
          <a:prstGeom prst="wedgeRectCallout">
            <a:avLst>
              <a:gd name="adj1" fmla="val -20682"/>
              <a:gd name="adj2" fmla="val 719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How many bunnies are in the school?</a:t>
            </a:r>
            <a:endParaRPr dirty="0"/>
          </a:p>
        </p:txBody>
      </p:sp>
      <p:pic>
        <p:nvPicPr>
          <p:cNvPr id="7" name="Picture 6">
            <a:extLst>
              <a:ext uri="{FF2B5EF4-FFF2-40B4-BE49-F238E27FC236}">
                <a16:creationId xmlns:a16="http://schemas.microsoft.com/office/drawing/2014/main" id="{A530203A-2F48-59D4-F08A-E3E7ECE828AF}"/>
              </a:ext>
            </a:extLst>
          </p:cNvPr>
          <p:cNvPicPr>
            <a:picLocks noChangeAspect="1"/>
          </p:cNvPicPr>
          <p:nvPr/>
        </p:nvPicPr>
        <p:blipFill>
          <a:blip r:embed="rId7"/>
          <a:stretch>
            <a:fillRect/>
          </a:stretch>
        </p:blipFill>
        <p:spPr>
          <a:xfrm>
            <a:off x="3857405" y="1082173"/>
            <a:ext cx="1429187" cy="1429187"/>
          </a:xfrm>
          <a:prstGeom prst="rect">
            <a:avLst/>
          </a:prstGeom>
        </p:spPr>
      </p:pic>
    </p:spTree>
    <p:extLst>
      <p:ext uri="{BB962C8B-B14F-4D97-AF65-F5344CB8AC3E}">
        <p14:creationId xmlns:p14="http://schemas.microsoft.com/office/powerpoint/2010/main" val="263786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0.10816 -0.28148 " pathEditMode="relative" rAng="0" ptsTypes="AA">
                                      <p:cBhvr>
                                        <p:cTn id="6" dur="2000" fill="hold"/>
                                        <p:tgtEl>
                                          <p:spTgt spid="10"/>
                                        </p:tgtEl>
                                        <p:attrNameLst>
                                          <p:attrName>ppt_x</p:attrName>
                                          <p:attrName>ppt_y</p:attrName>
                                        </p:attrNameLst>
                                      </p:cBhvr>
                                      <p:rCtr x="5399" y="-14074"/>
                                    </p:animMotion>
                                  </p:childTnLst>
                                </p:cTn>
                              </p:par>
                              <p:par>
                                <p:cTn id="7" presetID="0" presetClass="path" presetSubtype="0" accel="50000" decel="50000" fill="hold" nodeType="withEffect">
                                  <p:stCondLst>
                                    <p:cond delay="0"/>
                                  </p:stCondLst>
                                  <p:childTnLst>
                                    <p:animMotion origin="layout" path="M 0 2.96296E-6 L 0 -0.27778 " pathEditMode="relative" rAng="0" ptsTypes="AA">
                                      <p:cBhvr>
                                        <p:cTn id="8" dur="2000" fill="hold"/>
                                        <p:tgtEl>
                                          <p:spTgt spid="12"/>
                                        </p:tgtEl>
                                        <p:attrNameLst>
                                          <p:attrName>ppt_x</p:attrName>
                                          <p:attrName>ppt_y</p:attrName>
                                        </p:attrNameLst>
                                      </p:cBhvr>
                                      <p:rCtr x="0" y="-13889"/>
                                    </p:animMotion>
                                  </p:childTnLst>
                                </p:cTn>
                              </p:par>
                              <p:par>
                                <p:cTn id="9" presetID="0" presetClass="path" presetSubtype="0" accel="50000" decel="50000" fill="hold" nodeType="withEffect">
                                  <p:stCondLst>
                                    <p:cond delay="0"/>
                                  </p:stCondLst>
                                  <p:childTnLst>
                                    <p:animMotion origin="layout" path="M -3.33333E-6 2.96296E-6 L -0.10086 -0.26976 " pathEditMode="relative" rAng="0" ptsTypes="AA">
                                      <p:cBhvr>
                                        <p:cTn id="10" dur="2000" fill="hold"/>
                                        <p:tgtEl>
                                          <p:spTgt spid="8"/>
                                        </p:tgtEl>
                                        <p:attrNameLst>
                                          <p:attrName>ppt_x</p:attrName>
                                          <p:attrName>ppt_y</p:attrName>
                                        </p:attrNameLst>
                                      </p:cBhvr>
                                      <p:rCtr x="-5052" y="-1348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5" name="Google Shape;723;p57">
            <a:extLst>
              <a:ext uri="{FF2B5EF4-FFF2-40B4-BE49-F238E27FC236}">
                <a16:creationId xmlns:a16="http://schemas.microsoft.com/office/drawing/2014/main" id="{E6CEE8B5-ACA5-9E8D-F6CC-59F03B27880C}"/>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1"/>
          <p:cNvSpPr/>
          <p:nvPr/>
        </p:nvSpPr>
        <p:spPr>
          <a:xfrm>
            <a:off x="322225" y="966650"/>
            <a:ext cx="8520600" cy="1718400"/>
          </a:xfrm>
          <a:prstGeom prst="roundRect">
            <a:avLst>
              <a:gd name="adj" fmla="val 16667"/>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796" name="Google Shape;796;p61"/>
          <p:cNvPicPr preferRelativeResize="0"/>
          <p:nvPr/>
        </p:nvPicPr>
        <p:blipFill>
          <a:blip r:embed="rId3">
            <a:alphaModFix/>
          </a:blip>
          <a:stretch>
            <a:fillRect/>
          </a:stretch>
        </p:blipFill>
        <p:spPr>
          <a:xfrm>
            <a:off x="509837" y="1474841"/>
            <a:ext cx="8124326" cy="564315"/>
          </a:xfrm>
          <a:prstGeom prst="rect">
            <a:avLst/>
          </a:prstGeom>
          <a:noFill/>
          <a:ln>
            <a:noFill/>
          </a:ln>
        </p:spPr>
      </p:pic>
      <p:pic>
        <p:nvPicPr>
          <p:cNvPr id="797" name="Google Shape;797;p61"/>
          <p:cNvPicPr preferRelativeResize="0"/>
          <p:nvPr/>
        </p:nvPicPr>
        <p:blipFill>
          <a:blip r:embed="rId4">
            <a:alphaModFix/>
          </a:blip>
          <a:stretch>
            <a:fillRect/>
          </a:stretch>
        </p:blipFill>
        <p:spPr>
          <a:xfrm>
            <a:off x="621137" y="1077400"/>
            <a:ext cx="388684" cy="287411"/>
          </a:xfrm>
          <a:prstGeom prst="rect">
            <a:avLst/>
          </a:prstGeom>
          <a:noFill/>
          <a:ln>
            <a:noFill/>
          </a:ln>
        </p:spPr>
      </p:pic>
      <p:pic>
        <p:nvPicPr>
          <p:cNvPr id="798" name="Google Shape;798;p61"/>
          <p:cNvPicPr preferRelativeResize="0"/>
          <p:nvPr/>
        </p:nvPicPr>
        <p:blipFill>
          <a:blip r:embed="rId4">
            <a:alphaModFix/>
          </a:blip>
          <a:stretch>
            <a:fillRect/>
          </a:stretch>
        </p:blipFill>
        <p:spPr>
          <a:xfrm>
            <a:off x="1276725" y="1077400"/>
            <a:ext cx="388684" cy="287411"/>
          </a:xfrm>
          <a:prstGeom prst="rect">
            <a:avLst/>
          </a:prstGeom>
          <a:noFill/>
          <a:ln>
            <a:noFill/>
          </a:ln>
        </p:spPr>
      </p:pic>
      <p:pic>
        <p:nvPicPr>
          <p:cNvPr id="799" name="Google Shape;799;p61"/>
          <p:cNvPicPr preferRelativeResize="0"/>
          <p:nvPr/>
        </p:nvPicPr>
        <p:blipFill>
          <a:blip r:embed="rId4">
            <a:alphaModFix/>
          </a:blip>
          <a:stretch>
            <a:fillRect/>
          </a:stretch>
        </p:blipFill>
        <p:spPr>
          <a:xfrm>
            <a:off x="1932314" y="1077400"/>
            <a:ext cx="388684" cy="287411"/>
          </a:xfrm>
          <a:prstGeom prst="rect">
            <a:avLst/>
          </a:prstGeom>
          <a:noFill/>
          <a:ln>
            <a:noFill/>
          </a:ln>
        </p:spPr>
      </p:pic>
      <p:pic>
        <p:nvPicPr>
          <p:cNvPr id="800" name="Google Shape;800;p61"/>
          <p:cNvPicPr preferRelativeResize="0"/>
          <p:nvPr/>
        </p:nvPicPr>
        <p:blipFill>
          <a:blip r:embed="rId4">
            <a:alphaModFix/>
          </a:blip>
          <a:stretch>
            <a:fillRect/>
          </a:stretch>
        </p:blipFill>
        <p:spPr>
          <a:xfrm>
            <a:off x="2647829" y="1077400"/>
            <a:ext cx="388684" cy="287411"/>
          </a:xfrm>
          <a:prstGeom prst="rect">
            <a:avLst/>
          </a:prstGeom>
          <a:noFill/>
          <a:ln>
            <a:noFill/>
          </a:ln>
        </p:spPr>
      </p:pic>
      <p:pic>
        <p:nvPicPr>
          <p:cNvPr id="801" name="Google Shape;801;p61"/>
          <p:cNvPicPr preferRelativeResize="0"/>
          <p:nvPr/>
        </p:nvPicPr>
        <p:blipFill>
          <a:blip r:embed="rId4">
            <a:alphaModFix/>
          </a:blip>
          <a:stretch>
            <a:fillRect/>
          </a:stretch>
        </p:blipFill>
        <p:spPr>
          <a:xfrm>
            <a:off x="3303418" y="1077400"/>
            <a:ext cx="388684" cy="287411"/>
          </a:xfrm>
          <a:prstGeom prst="rect">
            <a:avLst/>
          </a:prstGeom>
          <a:noFill/>
          <a:ln>
            <a:noFill/>
          </a:ln>
        </p:spPr>
      </p:pic>
      <p:pic>
        <p:nvPicPr>
          <p:cNvPr id="802" name="Google Shape;802;p61"/>
          <p:cNvPicPr preferRelativeResize="0"/>
          <p:nvPr/>
        </p:nvPicPr>
        <p:blipFill>
          <a:blip r:embed="rId4">
            <a:alphaModFix/>
          </a:blip>
          <a:stretch>
            <a:fillRect/>
          </a:stretch>
        </p:blipFill>
        <p:spPr>
          <a:xfrm>
            <a:off x="3959006" y="1077400"/>
            <a:ext cx="388684" cy="287411"/>
          </a:xfrm>
          <a:prstGeom prst="rect">
            <a:avLst/>
          </a:prstGeom>
          <a:noFill/>
          <a:ln>
            <a:noFill/>
          </a:ln>
        </p:spPr>
      </p:pic>
      <p:pic>
        <p:nvPicPr>
          <p:cNvPr id="803" name="Google Shape;803;p61"/>
          <p:cNvPicPr preferRelativeResize="0"/>
          <p:nvPr/>
        </p:nvPicPr>
        <p:blipFill>
          <a:blip r:embed="rId4">
            <a:alphaModFix/>
          </a:blip>
          <a:stretch>
            <a:fillRect/>
          </a:stretch>
        </p:blipFill>
        <p:spPr>
          <a:xfrm>
            <a:off x="4719789" y="1077400"/>
            <a:ext cx="388684" cy="287411"/>
          </a:xfrm>
          <a:prstGeom prst="rect">
            <a:avLst/>
          </a:prstGeom>
          <a:noFill/>
          <a:ln>
            <a:noFill/>
          </a:ln>
        </p:spPr>
      </p:pic>
      <p:pic>
        <p:nvPicPr>
          <p:cNvPr id="804" name="Google Shape;804;p61"/>
          <p:cNvPicPr preferRelativeResize="0"/>
          <p:nvPr/>
        </p:nvPicPr>
        <p:blipFill>
          <a:blip r:embed="rId4">
            <a:alphaModFix/>
          </a:blip>
          <a:stretch>
            <a:fillRect/>
          </a:stretch>
        </p:blipFill>
        <p:spPr>
          <a:xfrm>
            <a:off x="5375377" y="1077400"/>
            <a:ext cx="388684" cy="287411"/>
          </a:xfrm>
          <a:prstGeom prst="rect">
            <a:avLst/>
          </a:prstGeom>
          <a:noFill/>
          <a:ln>
            <a:noFill/>
          </a:ln>
        </p:spPr>
      </p:pic>
      <p:pic>
        <p:nvPicPr>
          <p:cNvPr id="805" name="Google Shape;805;p61"/>
          <p:cNvPicPr preferRelativeResize="0"/>
          <p:nvPr/>
        </p:nvPicPr>
        <p:blipFill>
          <a:blip r:embed="rId4">
            <a:alphaModFix/>
          </a:blip>
          <a:stretch>
            <a:fillRect/>
          </a:stretch>
        </p:blipFill>
        <p:spPr>
          <a:xfrm>
            <a:off x="6030966" y="1077400"/>
            <a:ext cx="388684" cy="287411"/>
          </a:xfrm>
          <a:prstGeom prst="rect">
            <a:avLst/>
          </a:prstGeom>
          <a:noFill/>
          <a:ln>
            <a:noFill/>
          </a:ln>
        </p:spPr>
      </p:pic>
      <p:pic>
        <p:nvPicPr>
          <p:cNvPr id="806" name="Google Shape;806;p61"/>
          <p:cNvPicPr preferRelativeResize="0"/>
          <p:nvPr/>
        </p:nvPicPr>
        <p:blipFill>
          <a:blip r:embed="rId4">
            <a:alphaModFix/>
          </a:blip>
          <a:stretch>
            <a:fillRect/>
          </a:stretch>
        </p:blipFill>
        <p:spPr>
          <a:xfrm>
            <a:off x="6857925" y="1077400"/>
            <a:ext cx="388684" cy="287411"/>
          </a:xfrm>
          <a:prstGeom prst="rect">
            <a:avLst/>
          </a:prstGeom>
          <a:noFill/>
          <a:ln>
            <a:noFill/>
          </a:ln>
        </p:spPr>
      </p:pic>
      <p:pic>
        <p:nvPicPr>
          <p:cNvPr id="807" name="Google Shape;807;p61"/>
          <p:cNvPicPr preferRelativeResize="0"/>
          <p:nvPr/>
        </p:nvPicPr>
        <p:blipFill>
          <a:blip r:embed="rId4">
            <a:alphaModFix/>
          </a:blip>
          <a:stretch>
            <a:fillRect/>
          </a:stretch>
        </p:blipFill>
        <p:spPr>
          <a:xfrm>
            <a:off x="7513514" y="1077400"/>
            <a:ext cx="388684" cy="287411"/>
          </a:xfrm>
          <a:prstGeom prst="rect">
            <a:avLst/>
          </a:prstGeom>
          <a:noFill/>
          <a:ln>
            <a:noFill/>
          </a:ln>
        </p:spPr>
      </p:pic>
      <p:pic>
        <p:nvPicPr>
          <p:cNvPr id="808" name="Google Shape;808;p61"/>
          <p:cNvPicPr preferRelativeResize="0"/>
          <p:nvPr/>
        </p:nvPicPr>
        <p:blipFill>
          <a:blip r:embed="rId4">
            <a:alphaModFix/>
          </a:blip>
          <a:stretch>
            <a:fillRect/>
          </a:stretch>
        </p:blipFill>
        <p:spPr>
          <a:xfrm>
            <a:off x="8169102" y="1077400"/>
            <a:ext cx="388684" cy="287411"/>
          </a:xfrm>
          <a:prstGeom prst="rect">
            <a:avLst/>
          </a:prstGeom>
          <a:noFill/>
          <a:ln>
            <a:noFill/>
          </a:ln>
        </p:spPr>
      </p:pic>
      <p:pic>
        <p:nvPicPr>
          <p:cNvPr id="809" name="Google Shape;809;p61"/>
          <p:cNvPicPr preferRelativeResize="0"/>
          <p:nvPr/>
        </p:nvPicPr>
        <p:blipFill>
          <a:blip r:embed="rId5">
            <a:alphaModFix/>
          </a:blip>
          <a:stretch>
            <a:fillRect/>
          </a:stretch>
        </p:blipFill>
        <p:spPr>
          <a:xfrm>
            <a:off x="1863683" y="2245493"/>
            <a:ext cx="388672" cy="267214"/>
          </a:xfrm>
          <a:prstGeom prst="rect">
            <a:avLst/>
          </a:prstGeom>
          <a:noFill/>
          <a:ln>
            <a:noFill/>
          </a:ln>
        </p:spPr>
      </p:pic>
      <p:pic>
        <p:nvPicPr>
          <p:cNvPr id="810" name="Google Shape;810;p61"/>
          <p:cNvPicPr preferRelativeResize="0"/>
          <p:nvPr/>
        </p:nvPicPr>
        <p:blipFill>
          <a:blip r:embed="rId5">
            <a:alphaModFix/>
          </a:blip>
          <a:stretch>
            <a:fillRect/>
          </a:stretch>
        </p:blipFill>
        <p:spPr>
          <a:xfrm>
            <a:off x="3188394" y="2245493"/>
            <a:ext cx="388672" cy="267214"/>
          </a:xfrm>
          <a:prstGeom prst="rect">
            <a:avLst/>
          </a:prstGeom>
          <a:noFill/>
          <a:ln>
            <a:noFill/>
          </a:ln>
        </p:spPr>
      </p:pic>
      <p:pic>
        <p:nvPicPr>
          <p:cNvPr id="811" name="Google Shape;811;p61"/>
          <p:cNvPicPr preferRelativeResize="0"/>
          <p:nvPr/>
        </p:nvPicPr>
        <p:blipFill>
          <a:blip r:embed="rId5">
            <a:alphaModFix/>
          </a:blip>
          <a:stretch>
            <a:fillRect/>
          </a:stretch>
        </p:blipFill>
        <p:spPr>
          <a:xfrm>
            <a:off x="3876887" y="2245493"/>
            <a:ext cx="388672" cy="267214"/>
          </a:xfrm>
          <a:prstGeom prst="rect">
            <a:avLst/>
          </a:prstGeom>
          <a:noFill/>
          <a:ln>
            <a:noFill/>
          </a:ln>
        </p:spPr>
      </p:pic>
      <p:pic>
        <p:nvPicPr>
          <p:cNvPr id="812" name="Google Shape;812;p61"/>
          <p:cNvPicPr preferRelativeResize="0"/>
          <p:nvPr/>
        </p:nvPicPr>
        <p:blipFill>
          <a:blip r:embed="rId5">
            <a:alphaModFix/>
          </a:blip>
          <a:stretch>
            <a:fillRect/>
          </a:stretch>
        </p:blipFill>
        <p:spPr>
          <a:xfrm>
            <a:off x="4565381" y="2221412"/>
            <a:ext cx="388672" cy="267214"/>
          </a:xfrm>
          <a:prstGeom prst="rect">
            <a:avLst/>
          </a:prstGeom>
          <a:noFill/>
          <a:ln>
            <a:noFill/>
          </a:ln>
        </p:spPr>
      </p:pic>
      <p:pic>
        <p:nvPicPr>
          <p:cNvPr id="813" name="Google Shape;813;p61"/>
          <p:cNvPicPr preferRelativeResize="0"/>
          <p:nvPr/>
        </p:nvPicPr>
        <p:blipFill>
          <a:blip r:embed="rId5">
            <a:alphaModFix/>
          </a:blip>
          <a:stretch>
            <a:fillRect/>
          </a:stretch>
        </p:blipFill>
        <p:spPr>
          <a:xfrm>
            <a:off x="6030971" y="2221412"/>
            <a:ext cx="388672" cy="267214"/>
          </a:xfrm>
          <a:prstGeom prst="rect">
            <a:avLst/>
          </a:prstGeom>
          <a:noFill/>
          <a:ln>
            <a:noFill/>
          </a:ln>
        </p:spPr>
      </p:pic>
      <p:pic>
        <p:nvPicPr>
          <p:cNvPr id="814" name="Google Shape;814;p61"/>
          <p:cNvPicPr preferRelativeResize="0"/>
          <p:nvPr/>
        </p:nvPicPr>
        <p:blipFill>
          <a:blip r:embed="rId5">
            <a:alphaModFix/>
          </a:blip>
          <a:stretch>
            <a:fillRect/>
          </a:stretch>
        </p:blipFill>
        <p:spPr>
          <a:xfrm>
            <a:off x="7496561" y="2221412"/>
            <a:ext cx="388672" cy="267214"/>
          </a:xfrm>
          <a:prstGeom prst="rect">
            <a:avLst/>
          </a:prstGeom>
          <a:noFill/>
          <a:ln>
            <a:noFill/>
          </a:ln>
        </p:spPr>
      </p:pic>
      <p:sp>
        <p:nvSpPr>
          <p:cNvPr id="5" name="Google Shape;723;p57">
            <a:extLst>
              <a:ext uri="{FF2B5EF4-FFF2-40B4-BE49-F238E27FC236}">
                <a16:creationId xmlns:a16="http://schemas.microsoft.com/office/drawing/2014/main" id="{E6CEE8B5-ACA5-9E8D-F6CC-59F03B27880C}"/>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spTree>
    <p:extLst>
      <p:ext uri="{BB962C8B-B14F-4D97-AF65-F5344CB8AC3E}">
        <p14:creationId xmlns:p14="http://schemas.microsoft.com/office/powerpoint/2010/main" val="2307955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62"/>
          <p:cNvSpPr/>
          <p:nvPr/>
        </p:nvSpPr>
        <p:spPr>
          <a:xfrm>
            <a:off x="311700" y="3165638"/>
            <a:ext cx="8520600" cy="1718400"/>
          </a:xfrm>
          <a:prstGeom prst="roundRect">
            <a:avLst>
              <a:gd name="adj" fmla="val 16667"/>
            </a:avLst>
          </a:prstGeom>
          <a:solidFill>
            <a:schemeClr val="accent6">
              <a:lumMod val="60000"/>
              <a:lumOff val="40000"/>
            </a:schemeClr>
          </a:solidFill>
          <a:ln w="38100"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820" name="Google Shape;820;p62"/>
          <p:cNvSpPr/>
          <p:nvPr/>
        </p:nvSpPr>
        <p:spPr>
          <a:xfrm>
            <a:off x="322225" y="966650"/>
            <a:ext cx="8520600" cy="1718400"/>
          </a:xfrm>
          <a:prstGeom prst="roundRect">
            <a:avLst>
              <a:gd name="adj" fmla="val 16667"/>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822" name="Google Shape;822;p62"/>
          <p:cNvPicPr preferRelativeResize="0"/>
          <p:nvPr/>
        </p:nvPicPr>
        <p:blipFill>
          <a:blip r:embed="rId3">
            <a:alphaModFix/>
          </a:blip>
          <a:stretch>
            <a:fillRect/>
          </a:stretch>
        </p:blipFill>
        <p:spPr>
          <a:xfrm>
            <a:off x="509837" y="1474841"/>
            <a:ext cx="8124326" cy="564315"/>
          </a:xfrm>
          <a:prstGeom prst="rect">
            <a:avLst/>
          </a:prstGeom>
          <a:noFill/>
          <a:ln>
            <a:noFill/>
          </a:ln>
        </p:spPr>
      </p:pic>
      <p:pic>
        <p:nvPicPr>
          <p:cNvPr id="823" name="Google Shape;823;p62"/>
          <p:cNvPicPr preferRelativeResize="0"/>
          <p:nvPr/>
        </p:nvPicPr>
        <p:blipFill>
          <a:blip r:embed="rId4">
            <a:alphaModFix/>
          </a:blip>
          <a:stretch>
            <a:fillRect/>
          </a:stretch>
        </p:blipFill>
        <p:spPr>
          <a:xfrm>
            <a:off x="621137" y="1077400"/>
            <a:ext cx="388684" cy="287411"/>
          </a:xfrm>
          <a:prstGeom prst="rect">
            <a:avLst/>
          </a:prstGeom>
          <a:noFill/>
          <a:ln>
            <a:noFill/>
          </a:ln>
        </p:spPr>
      </p:pic>
      <p:pic>
        <p:nvPicPr>
          <p:cNvPr id="824" name="Google Shape;824;p62"/>
          <p:cNvPicPr preferRelativeResize="0"/>
          <p:nvPr/>
        </p:nvPicPr>
        <p:blipFill>
          <a:blip r:embed="rId4">
            <a:alphaModFix/>
          </a:blip>
          <a:stretch>
            <a:fillRect/>
          </a:stretch>
        </p:blipFill>
        <p:spPr>
          <a:xfrm>
            <a:off x="1276725" y="1077400"/>
            <a:ext cx="388684" cy="287411"/>
          </a:xfrm>
          <a:prstGeom prst="rect">
            <a:avLst/>
          </a:prstGeom>
          <a:noFill/>
          <a:ln>
            <a:noFill/>
          </a:ln>
        </p:spPr>
      </p:pic>
      <p:pic>
        <p:nvPicPr>
          <p:cNvPr id="825" name="Google Shape;825;p62"/>
          <p:cNvPicPr preferRelativeResize="0"/>
          <p:nvPr/>
        </p:nvPicPr>
        <p:blipFill>
          <a:blip r:embed="rId4">
            <a:alphaModFix/>
          </a:blip>
          <a:stretch>
            <a:fillRect/>
          </a:stretch>
        </p:blipFill>
        <p:spPr>
          <a:xfrm>
            <a:off x="1932314" y="1077400"/>
            <a:ext cx="388684" cy="287411"/>
          </a:xfrm>
          <a:prstGeom prst="rect">
            <a:avLst/>
          </a:prstGeom>
          <a:noFill/>
          <a:ln>
            <a:noFill/>
          </a:ln>
        </p:spPr>
      </p:pic>
      <p:pic>
        <p:nvPicPr>
          <p:cNvPr id="826" name="Google Shape;826;p62"/>
          <p:cNvPicPr preferRelativeResize="0"/>
          <p:nvPr/>
        </p:nvPicPr>
        <p:blipFill>
          <a:blip r:embed="rId4">
            <a:alphaModFix/>
          </a:blip>
          <a:stretch>
            <a:fillRect/>
          </a:stretch>
        </p:blipFill>
        <p:spPr>
          <a:xfrm>
            <a:off x="2647829" y="1077400"/>
            <a:ext cx="388684" cy="287411"/>
          </a:xfrm>
          <a:prstGeom prst="rect">
            <a:avLst/>
          </a:prstGeom>
          <a:noFill/>
          <a:ln>
            <a:noFill/>
          </a:ln>
        </p:spPr>
      </p:pic>
      <p:pic>
        <p:nvPicPr>
          <p:cNvPr id="827" name="Google Shape;827;p62"/>
          <p:cNvPicPr preferRelativeResize="0"/>
          <p:nvPr/>
        </p:nvPicPr>
        <p:blipFill>
          <a:blip r:embed="rId4">
            <a:alphaModFix/>
          </a:blip>
          <a:stretch>
            <a:fillRect/>
          </a:stretch>
        </p:blipFill>
        <p:spPr>
          <a:xfrm>
            <a:off x="3303418" y="1077400"/>
            <a:ext cx="388684" cy="287411"/>
          </a:xfrm>
          <a:prstGeom prst="rect">
            <a:avLst/>
          </a:prstGeom>
          <a:noFill/>
          <a:ln>
            <a:noFill/>
          </a:ln>
        </p:spPr>
      </p:pic>
      <p:pic>
        <p:nvPicPr>
          <p:cNvPr id="828" name="Google Shape;828;p62"/>
          <p:cNvPicPr preferRelativeResize="0"/>
          <p:nvPr/>
        </p:nvPicPr>
        <p:blipFill>
          <a:blip r:embed="rId4">
            <a:alphaModFix/>
          </a:blip>
          <a:stretch>
            <a:fillRect/>
          </a:stretch>
        </p:blipFill>
        <p:spPr>
          <a:xfrm>
            <a:off x="3959006" y="1077400"/>
            <a:ext cx="388684" cy="287411"/>
          </a:xfrm>
          <a:prstGeom prst="rect">
            <a:avLst/>
          </a:prstGeom>
          <a:noFill/>
          <a:ln>
            <a:noFill/>
          </a:ln>
        </p:spPr>
      </p:pic>
      <p:pic>
        <p:nvPicPr>
          <p:cNvPr id="829" name="Google Shape;829;p62"/>
          <p:cNvPicPr preferRelativeResize="0"/>
          <p:nvPr/>
        </p:nvPicPr>
        <p:blipFill>
          <a:blip r:embed="rId4">
            <a:alphaModFix/>
          </a:blip>
          <a:stretch>
            <a:fillRect/>
          </a:stretch>
        </p:blipFill>
        <p:spPr>
          <a:xfrm>
            <a:off x="4719789" y="1077400"/>
            <a:ext cx="388684" cy="287411"/>
          </a:xfrm>
          <a:prstGeom prst="rect">
            <a:avLst/>
          </a:prstGeom>
          <a:noFill/>
          <a:ln>
            <a:noFill/>
          </a:ln>
        </p:spPr>
      </p:pic>
      <p:pic>
        <p:nvPicPr>
          <p:cNvPr id="830" name="Google Shape;830;p62"/>
          <p:cNvPicPr preferRelativeResize="0"/>
          <p:nvPr/>
        </p:nvPicPr>
        <p:blipFill>
          <a:blip r:embed="rId4">
            <a:alphaModFix/>
          </a:blip>
          <a:stretch>
            <a:fillRect/>
          </a:stretch>
        </p:blipFill>
        <p:spPr>
          <a:xfrm>
            <a:off x="5375377" y="1077400"/>
            <a:ext cx="388684" cy="287411"/>
          </a:xfrm>
          <a:prstGeom prst="rect">
            <a:avLst/>
          </a:prstGeom>
          <a:noFill/>
          <a:ln>
            <a:noFill/>
          </a:ln>
        </p:spPr>
      </p:pic>
      <p:pic>
        <p:nvPicPr>
          <p:cNvPr id="831" name="Google Shape;831;p62"/>
          <p:cNvPicPr preferRelativeResize="0"/>
          <p:nvPr/>
        </p:nvPicPr>
        <p:blipFill>
          <a:blip r:embed="rId4">
            <a:alphaModFix/>
          </a:blip>
          <a:stretch>
            <a:fillRect/>
          </a:stretch>
        </p:blipFill>
        <p:spPr>
          <a:xfrm>
            <a:off x="6030966" y="1077400"/>
            <a:ext cx="388684" cy="287411"/>
          </a:xfrm>
          <a:prstGeom prst="rect">
            <a:avLst/>
          </a:prstGeom>
          <a:noFill/>
          <a:ln>
            <a:noFill/>
          </a:ln>
        </p:spPr>
      </p:pic>
      <p:pic>
        <p:nvPicPr>
          <p:cNvPr id="832" name="Google Shape;832;p62"/>
          <p:cNvPicPr preferRelativeResize="0"/>
          <p:nvPr/>
        </p:nvPicPr>
        <p:blipFill>
          <a:blip r:embed="rId4">
            <a:alphaModFix/>
          </a:blip>
          <a:stretch>
            <a:fillRect/>
          </a:stretch>
        </p:blipFill>
        <p:spPr>
          <a:xfrm>
            <a:off x="6857925" y="1077400"/>
            <a:ext cx="388684" cy="287411"/>
          </a:xfrm>
          <a:prstGeom prst="rect">
            <a:avLst/>
          </a:prstGeom>
          <a:noFill/>
          <a:ln>
            <a:noFill/>
          </a:ln>
        </p:spPr>
      </p:pic>
      <p:pic>
        <p:nvPicPr>
          <p:cNvPr id="833" name="Google Shape;833;p62"/>
          <p:cNvPicPr preferRelativeResize="0"/>
          <p:nvPr/>
        </p:nvPicPr>
        <p:blipFill>
          <a:blip r:embed="rId4">
            <a:alphaModFix/>
          </a:blip>
          <a:stretch>
            <a:fillRect/>
          </a:stretch>
        </p:blipFill>
        <p:spPr>
          <a:xfrm>
            <a:off x="7513514" y="1077400"/>
            <a:ext cx="388684" cy="287411"/>
          </a:xfrm>
          <a:prstGeom prst="rect">
            <a:avLst/>
          </a:prstGeom>
          <a:noFill/>
          <a:ln>
            <a:noFill/>
          </a:ln>
        </p:spPr>
      </p:pic>
      <p:pic>
        <p:nvPicPr>
          <p:cNvPr id="834" name="Google Shape;834;p62"/>
          <p:cNvPicPr preferRelativeResize="0"/>
          <p:nvPr/>
        </p:nvPicPr>
        <p:blipFill>
          <a:blip r:embed="rId4">
            <a:alphaModFix/>
          </a:blip>
          <a:stretch>
            <a:fillRect/>
          </a:stretch>
        </p:blipFill>
        <p:spPr>
          <a:xfrm>
            <a:off x="8169102" y="1077400"/>
            <a:ext cx="388684" cy="287411"/>
          </a:xfrm>
          <a:prstGeom prst="rect">
            <a:avLst/>
          </a:prstGeom>
          <a:noFill/>
          <a:ln>
            <a:noFill/>
          </a:ln>
        </p:spPr>
      </p:pic>
      <p:pic>
        <p:nvPicPr>
          <p:cNvPr id="835" name="Google Shape;835;p62"/>
          <p:cNvPicPr preferRelativeResize="0"/>
          <p:nvPr/>
        </p:nvPicPr>
        <p:blipFill>
          <a:blip r:embed="rId5">
            <a:alphaModFix/>
          </a:blip>
          <a:stretch>
            <a:fillRect/>
          </a:stretch>
        </p:blipFill>
        <p:spPr>
          <a:xfrm>
            <a:off x="1863683" y="2245493"/>
            <a:ext cx="388672" cy="267214"/>
          </a:xfrm>
          <a:prstGeom prst="rect">
            <a:avLst/>
          </a:prstGeom>
          <a:noFill/>
          <a:ln>
            <a:noFill/>
          </a:ln>
        </p:spPr>
      </p:pic>
      <p:pic>
        <p:nvPicPr>
          <p:cNvPr id="836" name="Google Shape;836;p62"/>
          <p:cNvPicPr preferRelativeResize="0"/>
          <p:nvPr/>
        </p:nvPicPr>
        <p:blipFill>
          <a:blip r:embed="rId5">
            <a:alphaModFix/>
          </a:blip>
          <a:stretch>
            <a:fillRect/>
          </a:stretch>
        </p:blipFill>
        <p:spPr>
          <a:xfrm>
            <a:off x="3188394" y="2245493"/>
            <a:ext cx="388672" cy="267214"/>
          </a:xfrm>
          <a:prstGeom prst="rect">
            <a:avLst/>
          </a:prstGeom>
          <a:noFill/>
          <a:ln>
            <a:noFill/>
          </a:ln>
        </p:spPr>
      </p:pic>
      <p:pic>
        <p:nvPicPr>
          <p:cNvPr id="837" name="Google Shape;837;p62"/>
          <p:cNvPicPr preferRelativeResize="0"/>
          <p:nvPr/>
        </p:nvPicPr>
        <p:blipFill>
          <a:blip r:embed="rId5">
            <a:alphaModFix/>
          </a:blip>
          <a:stretch>
            <a:fillRect/>
          </a:stretch>
        </p:blipFill>
        <p:spPr>
          <a:xfrm>
            <a:off x="3876887" y="2245493"/>
            <a:ext cx="388672" cy="267214"/>
          </a:xfrm>
          <a:prstGeom prst="rect">
            <a:avLst/>
          </a:prstGeom>
          <a:noFill/>
          <a:ln>
            <a:noFill/>
          </a:ln>
        </p:spPr>
      </p:pic>
      <p:pic>
        <p:nvPicPr>
          <p:cNvPr id="838" name="Google Shape;838;p62"/>
          <p:cNvPicPr preferRelativeResize="0"/>
          <p:nvPr/>
        </p:nvPicPr>
        <p:blipFill>
          <a:blip r:embed="rId5">
            <a:alphaModFix/>
          </a:blip>
          <a:stretch>
            <a:fillRect/>
          </a:stretch>
        </p:blipFill>
        <p:spPr>
          <a:xfrm>
            <a:off x="4565381" y="2221412"/>
            <a:ext cx="388672" cy="267214"/>
          </a:xfrm>
          <a:prstGeom prst="rect">
            <a:avLst/>
          </a:prstGeom>
          <a:noFill/>
          <a:ln>
            <a:noFill/>
          </a:ln>
        </p:spPr>
      </p:pic>
      <p:pic>
        <p:nvPicPr>
          <p:cNvPr id="839" name="Google Shape;839;p62"/>
          <p:cNvPicPr preferRelativeResize="0"/>
          <p:nvPr/>
        </p:nvPicPr>
        <p:blipFill>
          <a:blip r:embed="rId5">
            <a:alphaModFix/>
          </a:blip>
          <a:stretch>
            <a:fillRect/>
          </a:stretch>
        </p:blipFill>
        <p:spPr>
          <a:xfrm>
            <a:off x="6030971" y="2221412"/>
            <a:ext cx="388672" cy="267214"/>
          </a:xfrm>
          <a:prstGeom prst="rect">
            <a:avLst/>
          </a:prstGeom>
          <a:noFill/>
          <a:ln>
            <a:noFill/>
          </a:ln>
        </p:spPr>
      </p:pic>
      <p:pic>
        <p:nvPicPr>
          <p:cNvPr id="840" name="Google Shape;840;p62"/>
          <p:cNvPicPr preferRelativeResize="0"/>
          <p:nvPr/>
        </p:nvPicPr>
        <p:blipFill>
          <a:blip r:embed="rId5">
            <a:alphaModFix/>
          </a:blip>
          <a:stretch>
            <a:fillRect/>
          </a:stretch>
        </p:blipFill>
        <p:spPr>
          <a:xfrm>
            <a:off x="7496561" y="2221412"/>
            <a:ext cx="388672" cy="267214"/>
          </a:xfrm>
          <a:prstGeom prst="rect">
            <a:avLst/>
          </a:prstGeom>
          <a:noFill/>
          <a:ln>
            <a:noFill/>
          </a:ln>
        </p:spPr>
      </p:pic>
      <p:pic>
        <p:nvPicPr>
          <p:cNvPr id="841" name="Google Shape;841;p62"/>
          <p:cNvPicPr preferRelativeResize="0"/>
          <p:nvPr/>
        </p:nvPicPr>
        <p:blipFill>
          <a:blip r:embed="rId3">
            <a:alphaModFix/>
          </a:blip>
          <a:stretch>
            <a:fillRect/>
          </a:stretch>
        </p:blipFill>
        <p:spPr>
          <a:xfrm>
            <a:off x="509837" y="3742678"/>
            <a:ext cx="8124326" cy="564315"/>
          </a:xfrm>
          <a:prstGeom prst="rect">
            <a:avLst/>
          </a:prstGeom>
          <a:noFill/>
          <a:ln>
            <a:noFill/>
          </a:ln>
        </p:spPr>
      </p:pic>
      <p:pic>
        <p:nvPicPr>
          <p:cNvPr id="842" name="Google Shape;842;p62"/>
          <p:cNvPicPr preferRelativeResize="0"/>
          <p:nvPr/>
        </p:nvPicPr>
        <p:blipFill>
          <a:blip r:embed="rId4">
            <a:alphaModFix/>
          </a:blip>
          <a:stretch>
            <a:fillRect/>
          </a:stretch>
        </p:blipFill>
        <p:spPr>
          <a:xfrm>
            <a:off x="621137" y="3345237"/>
            <a:ext cx="388684" cy="287411"/>
          </a:xfrm>
          <a:prstGeom prst="rect">
            <a:avLst/>
          </a:prstGeom>
          <a:noFill/>
          <a:ln>
            <a:noFill/>
          </a:ln>
        </p:spPr>
      </p:pic>
      <p:pic>
        <p:nvPicPr>
          <p:cNvPr id="843" name="Google Shape;843;p62"/>
          <p:cNvPicPr preferRelativeResize="0"/>
          <p:nvPr/>
        </p:nvPicPr>
        <p:blipFill>
          <a:blip r:embed="rId4">
            <a:alphaModFix/>
          </a:blip>
          <a:stretch>
            <a:fillRect/>
          </a:stretch>
        </p:blipFill>
        <p:spPr>
          <a:xfrm>
            <a:off x="1276725" y="3345237"/>
            <a:ext cx="388684" cy="287411"/>
          </a:xfrm>
          <a:prstGeom prst="rect">
            <a:avLst/>
          </a:prstGeom>
          <a:noFill/>
          <a:ln>
            <a:noFill/>
          </a:ln>
        </p:spPr>
      </p:pic>
      <p:pic>
        <p:nvPicPr>
          <p:cNvPr id="844" name="Google Shape;844;p62"/>
          <p:cNvPicPr preferRelativeResize="0"/>
          <p:nvPr/>
        </p:nvPicPr>
        <p:blipFill>
          <a:blip r:embed="rId4">
            <a:alphaModFix/>
          </a:blip>
          <a:stretch>
            <a:fillRect/>
          </a:stretch>
        </p:blipFill>
        <p:spPr>
          <a:xfrm>
            <a:off x="1932314" y="3345237"/>
            <a:ext cx="388684" cy="287411"/>
          </a:xfrm>
          <a:prstGeom prst="rect">
            <a:avLst/>
          </a:prstGeom>
          <a:noFill/>
          <a:ln>
            <a:noFill/>
          </a:ln>
        </p:spPr>
      </p:pic>
      <p:pic>
        <p:nvPicPr>
          <p:cNvPr id="845" name="Google Shape;845;p62"/>
          <p:cNvPicPr preferRelativeResize="0"/>
          <p:nvPr/>
        </p:nvPicPr>
        <p:blipFill>
          <a:blip r:embed="rId4">
            <a:alphaModFix/>
          </a:blip>
          <a:stretch>
            <a:fillRect/>
          </a:stretch>
        </p:blipFill>
        <p:spPr>
          <a:xfrm>
            <a:off x="2647829" y="3345237"/>
            <a:ext cx="388684" cy="287411"/>
          </a:xfrm>
          <a:prstGeom prst="rect">
            <a:avLst/>
          </a:prstGeom>
          <a:noFill/>
          <a:ln>
            <a:noFill/>
          </a:ln>
        </p:spPr>
      </p:pic>
      <p:pic>
        <p:nvPicPr>
          <p:cNvPr id="846" name="Google Shape;846;p62"/>
          <p:cNvPicPr preferRelativeResize="0"/>
          <p:nvPr/>
        </p:nvPicPr>
        <p:blipFill>
          <a:blip r:embed="rId4">
            <a:alphaModFix/>
          </a:blip>
          <a:stretch>
            <a:fillRect/>
          </a:stretch>
        </p:blipFill>
        <p:spPr>
          <a:xfrm>
            <a:off x="3303418" y="3345237"/>
            <a:ext cx="388684" cy="287411"/>
          </a:xfrm>
          <a:prstGeom prst="rect">
            <a:avLst/>
          </a:prstGeom>
          <a:noFill/>
          <a:ln>
            <a:noFill/>
          </a:ln>
        </p:spPr>
      </p:pic>
      <p:pic>
        <p:nvPicPr>
          <p:cNvPr id="847" name="Google Shape;847;p62"/>
          <p:cNvPicPr preferRelativeResize="0"/>
          <p:nvPr/>
        </p:nvPicPr>
        <p:blipFill>
          <a:blip r:embed="rId4">
            <a:alphaModFix/>
          </a:blip>
          <a:stretch>
            <a:fillRect/>
          </a:stretch>
        </p:blipFill>
        <p:spPr>
          <a:xfrm>
            <a:off x="3959006" y="3345237"/>
            <a:ext cx="388684" cy="287411"/>
          </a:xfrm>
          <a:prstGeom prst="rect">
            <a:avLst/>
          </a:prstGeom>
          <a:noFill/>
          <a:ln>
            <a:noFill/>
          </a:ln>
        </p:spPr>
      </p:pic>
      <p:pic>
        <p:nvPicPr>
          <p:cNvPr id="848" name="Google Shape;848;p62"/>
          <p:cNvPicPr preferRelativeResize="0"/>
          <p:nvPr/>
        </p:nvPicPr>
        <p:blipFill>
          <a:blip r:embed="rId4">
            <a:alphaModFix/>
          </a:blip>
          <a:stretch>
            <a:fillRect/>
          </a:stretch>
        </p:blipFill>
        <p:spPr>
          <a:xfrm>
            <a:off x="4719789" y="3345237"/>
            <a:ext cx="388684" cy="287411"/>
          </a:xfrm>
          <a:prstGeom prst="rect">
            <a:avLst/>
          </a:prstGeom>
          <a:noFill/>
          <a:ln>
            <a:noFill/>
          </a:ln>
        </p:spPr>
      </p:pic>
      <p:pic>
        <p:nvPicPr>
          <p:cNvPr id="849" name="Google Shape;849;p62"/>
          <p:cNvPicPr preferRelativeResize="0"/>
          <p:nvPr/>
        </p:nvPicPr>
        <p:blipFill>
          <a:blip r:embed="rId4">
            <a:alphaModFix/>
          </a:blip>
          <a:stretch>
            <a:fillRect/>
          </a:stretch>
        </p:blipFill>
        <p:spPr>
          <a:xfrm>
            <a:off x="5375377" y="3345237"/>
            <a:ext cx="388684" cy="287411"/>
          </a:xfrm>
          <a:prstGeom prst="rect">
            <a:avLst/>
          </a:prstGeom>
          <a:noFill/>
          <a:ln>
            <a:noFill/>
          </a:ln>
        </p:spPr>
      </p:pic>
      <p:pic>
        <p:nvPicPr>
          <p:cNvPr id="850" name="Google Shape;850;p62"/>
          <p:cNvPicPr preferRelativeResize="0"/>
          <p:nvPr/>
        </p:nvPicPr>
        <p:blipFill>
          <a:blip r:embed="rId4">
            <a:alphaModFix/>
          </a:blip>
          <a:stretch>
            <a:fillRect/>
          </a:stretch>
        </p:blipFill>
        <p:spPr>
          <a:xfrm>
            <a:off x="6030966" y="3345237"/>
            <a:ext cx="388684" cy="287411"/>
          </a:xfrm>
          <a:prstGeom prst="rect">
            <a:avLst/>
          </a:prstGeom>
          <a:noFill/>
          <a:ln>
            <a:noFill/>
          </a:ln>
        </p:spPr>
      </p:pic>
      <p:pic>
        <p:nvPicPr>
          <p:cNvPr id="851" name="Google Shape;851;p62"/>
          <p:cNvPicPr preferRelativeResize="0"/>
          <p:nvPr/>
        </p:nvPicPr>
        <p:blipFill>
          <a:blip r:embed="rId4">
            <a:alphaModFix/>
          </a:blip>
          <a:stretch>
            <a:fillRect/>
          </a:stretch>
        </p:blipFill>
        <p:spPr>
          <a:xfrm>
            <a:off x="6857925" y="3345237"/>
            <a:ext cx="388684" cy="287411"/>
          </a:xfrm>
          <a:prstGeom prst="rect">
            <a:avLst/>
          </a:prstGeom>
          <a:noFill/>
          <a:ln>
            <a:noFill/>
          </a:ln>
        </p:spPr>
      </p:pic>
      <p:pic>
        <p:nvPicPr>
          <p:cNvPr id="852" name="Google Shape;852;p62"/>
          <p:cNvPicPr preferRelativeResize="0"/>
          <p:nvPr/>
        </p:nvPicPr>
        <p:blipFill>
          <a:blip r:embed="rId4">
            <a:alphaModFix/>
          </a:blip>
          <a:stretch>
            <a:fillRect/>
          </a:stretch>
        </p:blipFill>
        <p:spPr>
          <a:xfrm>
            <a:off x="7513514" y="3345237"/>
            <a:ext cx="388684" cy="287411"/>
          </a:xfrm>
          <a:prstGeom prst="rect">
            <a:avLst/>
          </a:prstGeom>
          <a:noFill/>
          <a:ln>
            <a:noFill/>
          </a:ln>
        </p:spPr>
      </p:pic>
      <p:pic>
        <p:nvPicPr>
          <p:cNvPr id="853" name="Google Shape;853;p62"/>
          <p:cNvPicPr preferRelativeResize="0"/>
          <p:nvPr/>
        </p:nvPicPr>
        <p:blipFill>
          <a:blip r:embed="rId4">
            <a:alphaModFix/>
          </a:blip>
          <a:stretch>
            <a:fillRect/>
          </a:stretch>
        </p:blipFill>
        <p:spPr>
          <a:xfrm>
            <a:off x="8169102" y="3345237"/>
            <a:ext cx="388684" cy="287411"/>
          </a:xfrm>
          <a:prstGeom prst="rect">
            <a:avLst/>
          </a:prstGeom>
          <a:noFill/>
          <a:ln>
            <a:noFill/>
          </a:ln>
        </p:spPr>
      </p:pic>
      <p:pic>
        <p:nvPicPr>
          <p:cNvPr id="854" name="Google Shape;854;p62"/>
          <p:cNvPicPr preferRelativeResize="0"/>
          <p:nvPr/>
        </p:nvPicPr>
        <p:blipFill>
          <a:blip r:embed="rId5">
            <a:alphaModFix/>
          </a:blip>
          <a:stretch>
            <a:fillRect/>
          </a:stretch>
        </p:blipFill>
        <p:spPr>
          <a:xfrm>
            <a:off x="1863683" y="4513330"/>
            <a:ext cx="388672" cy="267214"/>
          </a:xfrm>
          <a:prstGeom prst="rect">
            <a:avLst/>
          </a:prstGeom>
          <a:noFill/>
          <a:ln>
            <a:noFill/>
          </a:ln>
        </p:spPr>
      </p:pic>
      <p:pic>
        <p:nvPicPr>
          <p:cNvPr id="855" name="Google Shape;855;p62"/>
          <p:cNvPicPr preferRelativeResize="0"/>
          <p:nvPr/>
        </p:nvPicPr>
        <p:blipFill>
          <a:blip r:embed="rId5">
            <a:alphaModFix/>
          </a:blip>
          <a:stretch>
            <a:fillRect/>
          </a:stretch>
        </p:blipFill>
        <p:spPr>
          <a:xfrm>
            <a:off x="3188394" y="4513330"/>
            <a:ext cx="388672" cy="267214"/>
          </a:xfrm>
          <a:prstGeom prst="rect">
            <a:avLst/>
          </a:prstGeom>
          <a:noFill/>
          <a:ln>
            <a:noFill/>
          </a:ln>
        </p:spPr>
      </p:pic>
      <p:pic>
        <p:nvPicPr>
          <p:cNvPr id="856" name="Google Shape;856;p62"/>
          <p:cNvPicPr preferRelativeResize="0"/>
          <p:nvPr/>
        </p:nvPicPr>
        <p:blipFill>
          <a:blip r:embed="rId5">
            <a:alphaModFix/>
          </a:blip>
          <a:stretch>
            <a:fillRect/>
          </a:stretch>
        </p:blipFill>
        <p:spPr>
          <a:xfrm>
            <a:off x="3876887" y="4513330"/>
            <a:ext cx="388672" cy="267214"/>
          </a:xfrm>
          <a:prstGeom prst="rect">
            <a:avLst/>
          </a:prstGeom>
          <a:noFill/>
          <a:ln>
            <a:noFill/>
          </a:ln>
        </p:spPr>
      </p:pic>
      <p:pic>
        <p:nvPicPr>
          <p:cNvPr id="857" name="Google Shape;857;p62"/>
          <p:cNvPicPr preferRelativeResize="0"/>
          <p:nvPr/>
        </p:nvPicPr>
        <p:blipFill>
          <a:blip r:embed="rId5">
            <a:alphaModFix/>
          </a:blip>
          <a:stretch>
            <a:fillRect/>
          </a:stretch>
        </p:blipFill>
        <p:spPr>
          <a:xfrm>
            <a:off x="4565381" y="4489249"/>
            <a:ext cx="388672" cy="267214"/>
          </a:xfrm>
          <a:prstGeom prst="rect">
            <a:avLst/>
          </a:prstGeom>
          <a:noFill/>
          <a:ln>
            <a:noFill/>
          </a:ln>
        </p:spPr>
      </p:pic>
      <p:pic>
        <p:nvPicPr>
          <p:cNvPr id="858" name="Google Shape;858;p62"/>
          <p:cNvPicPr preferRelativeResize="0"/>
          <p:nvPr/>
        </p:nvPicPr>
        <p:blipFill>
          <a:blip r:embed="rId5">
            <a:alphaModFix/>
          </a:blip>
          <a:stretch>
            <a:fillRect/>
          </a:stretch>
        </p:blipFill>
        <p:spPr>
          <a:xfrm>
            <a:off x="6030971" y="4489249"/>
            <a:ext cx="388672" cy="267214"/>
          </a:xfrm>
          <a:prstGeom prst="rect">
            <a:avLst/>
          </a:prstGeom>
          <a:noFill/>
          <a:ln>
            <a:noFill/>
          </a:ln>
        </p:spPr>
      </p:pic>
      <p:pic>
        <p:nvPicPr>
          <p:cNvPr id="859" name="Google Shape;859;p62"/>
          <p:cNvPicPr preferRelativeResize="0"/>
          <p:nvPr/>
        </p:nvPicPr>
        <p:blipFill>
          <a:blip r:embed="rId5">
            <a:alphaModFix/>
          </a:blip>
          <a:stretch>
            <a:fillRect/>
          </a:stretch>
        </p:blipFill>
        <p:spPr>
          <a:xfrm>
            <a:off x="7496561" y="4489249"/>
            <a:ext cx="388672" cy="267214"/>
          </a:xfrm>
          <a:prstGeom prst="rect">
            <a:avLst/>
          </a:prstGeom>
          <a:noFill/>
          <a:ln>
            <a:noFill/>
          </a:ln>
        </p:spPr>
      </p:pic>
      <p:pic>
        <p:nvPicPr>
          <p:cNvPr id="860" name="Google Shape;860;p62"/>
          <p:cNvPicPr preferRelativeResize="0"/>
          <p:nvPr/>
        </p:nvPicPr>
        <p:blipFill>
          <a:blip r:embed="rId5">
            <a:alphaModFix/>
          </a:blip>
          <a:stretch>
            <a:fillRect/>
          </a:stretch>
        </p:blipFill>
        <p:spPr>
          <a:xfrm>
            <a:off x="1214000" y="4555035"/>
            <a:ext cx="388672" cy="267214"/>
          </a:xfrm>
          <a:prstGeom prst="rect">
            <a:avLst/>
          </a:prstGeom>
          <a:noFill/>
          <a:ln>
            <a:noFill/>
          </a:ln>
        </p:spPr>
      </p:pic>
      <p:pic>
        <p:nvPicPr>
          <p:cNvPr id="861" name="Google Shape;861;p62"/>
          <p:cNvPicPr preferRelativeResize="0"/>
          <p:nvPr/>
        </p:nvPicPr>
        <p:blipFill>
          <a:blip r:embed="rId5">
            <a:alphaModFix/>
          </a:blip>
          <a:stretch>
            <a:fillRect/>
          </a:stretch>
        </p:blipFill>
        <p:spPr>
          <a:xfrm>
            <a:off x="564317" y="4513330"/>
            <a:ext cx="388672" cy="267214"/>
          </a:xfrm>
          <a:prstGeom prst="rect">
            <a:avLst/>
          </a:prstGeom>
          <a:noFill/>
          <a:ln>
            <a:noFill/>
          </a:ln>
        </p:spPr>
      </p:pic>
      <p:pic>
        <p:nvPicPr>
          <p:cNvPr id="862" name="Google Shape;862;p62"/>
          <p:cNvPicPr preferRelativeResize="0"/>
          <p:nvPr/>
        </p:nvPicPr>
        <p:blipFill>
          <a:blip r:embed="rId5">
            <a:alphaModFix/>
          </a:blip>
          <a:stretch>
            <a:fillRect/>
          </a:stretch>
        </p:blipFill>
        <p:spPr>
          <a:xfrm>
            <a:off x="5298176" y="4489249"/>
            <a:ext cx="388672" cy="267214"/>
          </a:xfrm>
          <a:prstGeom prst="rect">
            <a:avLst/>
          </a:prstGeom>
          <a:noFill/>
          <a:ln>
            <a:noFill/>
          </a:ln>
        </p:spPr>
      </p:pic>
      <p:pic>
        <p:nvPicPr>
          <p:cNvPr id="863" name="Google Shape;863;p62"/>
          <p:cNvPicPr preferRelativeResize="0"/>
          <p:nvPr/>
        </p:nvPicPr>
        <p:blipFill>
          <a:blip r:embed="rId5">
            <a:alphaModFix/>
          </a:blip>
          <a:stretch>
            <a:fillRect/>
          </a:stretch>
        </p:blipFill>
        <p:spPr>
          <a:xfrm>
            <a:off x="6809331" y="4489249"/>
            <a:ext cx="388672" cy="267214"/>
          </a:xfrm>
          <a:prstGeom prst="rect">
            <a:avLst/>
          </a:prstGeom>
          <a:noFill/>
          <a:ln>
            <a:noFill/>
          </a:ln>
        </p:spPr>
      </p:pic>
      <p:pic>
        <p:nvPicPr>
          <p:cNvPr id="864" name="Google Shape;864;p62"/>
          <p:cNvPicPr preferRelativeResize="0"/>
          <p:nvPr/>
        </p:nvPicPr>
        <p:blipFill>
          <a:blip r:embed="rId5">
            <a:alphaModFix/>
          </a:blip>
          <a:stretch>
            <a:fillRect/>
          </a:stretch>
        </p:blipFill>
        <p:spPr>
          <a:xfrm>
            <a:off x="8183790" y="4489249"/>
            <a:ext cx="388672" cy="267214"/>
          </a:xfrm>
          <a:prstGeom prst="rect">
            <a:avLst/>
          </a:prstGeom>
          <a:noFill/>
          <a:ln>
            <a:noFill/>
          </a:ln>
        </p:spPr>
      </p:pic>
      <p:sp>
        <p:nvSpPr>
          <p:cNvPr id="4" name="Google Shape;723;p57">
            <a:extLst>
              <a:ext uri="{FF2B5EF4-FFF2-40B4-BE49-F238E27FC236}">
                <a16:creationId xmlns:a16="http://schemas.microsoft.com/office/drawing/2014/main" id="{0617297E-4DF9-238E-DDED-DB81A9272EF7}"/>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5" name="Google Shape;819;p62">
            <a:extLst>
              <a:ext uri="{FF2B5EF4-FFF2-40B4-BE49-F238E27FC236}">
                <a16:creationId xmlns:a16="http://schemas.microsoft.com/office/drawing/2014/main" id="{E0552A26-4983-9E46-220B-BF33420A6B2B}"/>
              </a:ext>
            </a:extLst>
          </p:cNvPr>
          <p:cNvSpPr/>
          <p:nvPr/>
        </p:nvSpPr>
        <p:spPr>
          <a:xfrm>
            <a:off x="311700" y="3165638"/>
            <a:ext cx="8520600" cy="1718400"/>
          </a:xfrm>
          <a:prstGeom prst="roundRect">
            <a:avLst>
              <a:gd name="adj" fmla="val 16667"/>
            </a:avLst>
          </a:prstGeom>
          <a:solidFill>
            <a:schemeClr val="accent6">
              <a:lumMod val="60000"/>
              <a:lumOff val="40000"/>
            </a:schemeClr>
          </a:solidFill>
          <a:ln w="38100"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870" name="Google Shape;870;p63"/>
          <p:cNvSpPr/>
          <p:nvPr/>
        </p:nvSpPr>
        <p:spPr>
          <a:xfrm>
            <a:off x="322225" y="966650"/>
            <a:ext cx="8520600" cy="1718400"/>
          </a:xfrm>
          <a:prstGeom prst="roundRect">
            <a:avLst>
              <a:gd name="adj" fmla="val 16667"/>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872" name="Google Shape;872;p63"/>
          <p:cNvPicPr preferRelativeResize="0"/>
          <p:nvPr/>
        </p:nvPicPr>
        <p:blipFill>
          <a:blip r:embed="rId3">
            <a:alphaModFix/>
          </a:blip>
          <a:stretch>
            <a:fillRect/>
          </a:stretch>
        </p:blipFill>
        <p:spPr>
          <a:xfrm>
            <a:off x="509837" y="1474841"/>
            <a:ext cx="8124326" cy="564315"/>
          </a:xfrm>
          <a:prstGeom prst="rect">
            <a:avLst/>
          </a:prstGeom>
          <a:noFill/>
          <a:ln>
            <a:noFill/>
          </a:ln>
        </p:spPr>
      </p:pic>
      <p:pic>
        <p:nvPicPr>
          <p:cNvPr id="873" name="Google Shape;873;p63"/>
          <p:cNvPicPr preferRelativeResize="0"/>
          <p:nvPr/>
        </p:nvPicPr>
        <p:blipFill>
          <a:blip r:embed="rId4">
            <a:alphaModFix/>
          </a:blip>
          <a:stretch>
            <a:fillRect/>
          </a:stretch>
        </p:blipFill>
        <p:spPr>
          <a:xfrm>
            <a:off x="621137" y="1077400"/>
            <a:ext cx="388684" cy="287411"/>
          </a:xfrm>
          <a:prstGeom prst="rect">
            <a:avLst/>
          </a:prstGeom>
          <a:noFill/>
          <a:ln>
            <a:noFill/>
          </a:ln>
        </p:spPr>
      </p:pic>
      <p:pic>
        <p:nvPicPr>
          <p:cNvPr id="874" name="Google Shape;874;p63"/>
          <p:cNvPicPr preferRelativeResize="0"/>
          <p:nvPr/>
        </p:nvPicPr>
        <p:blipFill>
          <a:blip r:embed="rId4">
            <a:alphaModFix/>
          </a:blip>
          <a:stretch>
            <a:fillRect/>
          </a:stretch>
        </p:blipFill>
        <p:spPr>
          <a:xfrm>
            <a:off x="1276725" y="1077400"/>
            <a:ext cx="388684" cy="287411"/>
          </a:xfrm>
          <a:prstGeom prst="rect">
            <a:avLst/>
          </a:prstGeom>
          <a:noFill/>
          <a:ln>
            <a:noFill/>
          </a:ln>
        </p:spPr>
      </p:pic>
      <p:pic>
        <p:nvPicPr>
          <p:cNvPr id="875" name="Google Shape;875;p63"/>
          <p:cNvPicPr preferRelativeResize="0"/>
          <p:nvPr/>
        </p:nvPicPr>
        <p:blipFill>
          <a:blip r:embed="rId4">
            <a:alphaModFix/>
          </a:blip>
          <a:stretch>
            <a:fillRect/>
          </a:stretch>
        </p:blipFill>
        <p:spPr>
          <a:xfrm>
            <a:off x="1932314" y="1077400"/>
            <a:ext cx="388684" cy="287411"/>
          </a:xfrm>
          <a:prstGeom prst="rect">
            <a:avLst/>
          </a:prstGeom>
          <a:noFill/>
          <a:ln>
            <a:noFill/>
          </a:ln>
        </p:spPr>
      </p:pic>
      <p:pic>
        <p:nvPicPr>
          <p:cNvPr id="876" name="Google Shape;876;p63"/>
          <p:cNvPicPr preferRelativeResize="0"/>
          <p:nvPr/>
        </p:nvPicPr>
        <p:blipFill>
          <a:blip r:embed="rId4">
            <a:alphaModFix/>
          </a:blip>
          <a:stretch>
            <a:fillRect/>
          </a:stretch>
        </p:blipFill>
        <p:spPr>
          <a:xfrm>
            <a:off x="2647829" y="1077400"/>
            <a:ext cx="388684" cy="287411"/>
          </a:xfrm>
          <a:prstGeom prst="rect">
            <a:avLst/>
          </a:prstGeom>
          <a:noFill/>
          <a:ln>
            <a:noFill/>
          </a:ln>
        </p:spPr>
      </p:pic>
      <p:pic>
        <p:nvPicPr>
          <p:cNvPr id="877" name="Google Shape;877;p63"/>
          <p:cNvPicPr preferRelativeResize="0"/>
          <p:nvPr/>
        </p:nvPicPr>
        <p:blipFill>
          <a:blip r:embed="rId4">
            <a:alphaModFix/>
          </a:blip>
          <a:stretch>
            <a:fillRect/>
          </a:stretch>
        </p:blipFill>
        <p:spPr>
          <a:xfrm>
            <a:off x="3303418" y="1077400"/>
            <a:ext cx="388684" cy="287411"/>
          </a:xfrm>
          <a:prstGeom prst="rect">
            <a:avLst/>
          </a:prstGeom>
          <a:noFill/>
          <a:ln>
            <a:noFill/>
          </a:ln>
        </p:spPr>
      </p:pic>
      <p:pic>
        <p:nvPicPr>
          <p:cNvPr id="878" name="Google Shape;878;p63"/>
          <p:cNvPicPr preferRelativeResize="0"/>
          <p:nvPr/>
        </p:nvPicPr>
        <p:blipFill>
          <a:blip r:embed="rId4">
            <a:alphaModFix/>
          </a:blip>
          <a:stretch>
            <a:fillRect/>
          </a:stretch>
        </p:blipFill>
        <p:spPr>
          <a:xfrm>
            <a:off x="3959006" y="1077400"/>
            <a:ext cx="388684" cy="287411"/>
          </a:xfrm>
          <a:prstGeom prst="rect">
            <a:avLst/>
          </a:prstGeom>
          <a:noFill/>
          <a:ln>
            <a:noFill/>
          </a:ln>
        </p:spPr>
      </p:pic>
      <p:pic>
        <p:nvPicPr>
          <p:cNvPr id="879" name="Google Shape;879;p63"/>
          <p:cNvPicPr preferRelativeResize="0"/>
          <p:nvPr/>
        </p:nvPicPr>
        <p:blipFill>
          <a:blip r:embed="rId4">
            <a:alphaModFix/>
          </a:blip>
          <a:stretch>
            <a:fillRect/>
          </a:stretch>
        </p:blipFill>
        <p:spPr>
          <a:xfrm>
            <a:off x="4719789" y="1077400"/>
            <a:ext cx="388684" cy="287411"/>
          </a:xfrm>
          <a:prstGeom prst="rect">
            <a:avLst/>
          </a:prstGeom>
          <a:noFill/>
          <a:ln>
            <a:noFill/>
          </a:ln>
        </p:spPr>
      </p:pic>
      <p:pic>
        <p:nvPicPr>
          <p:cNvPr id="880" name="Google Shape;880;p63"/>
          <p:cNvPicPr preferRelativeResize="0"/>
          <p:nvPr/>
        </p:nvPicPr>
        <p:blipFill>
          <a:blip r:embed="rId4">
            <a:alphaModFix/>
          </a:blip>
          <a:stretch>
            <a:fillRect/>
          </a:stretch>
        </p:blipFill>
        <p:spPr>
          <a:xfrm>
            <a:off x="5375377" y="1077400"/>
            <a:ext cx="388684" cy="287411"/>
          </a:xfrm>
          <a:prstGeom prst="rect">
            <a:avLst/>
          </a:prstGeom>
          <a:noFill/>
          <a:ln>
            <a:noFill/>
          </a:ln>
        </p:spPr>
      </p:pic>
      <p:pic>
        <p:nvPicPr>
          <p:cNvPr id="881" name="Google Shape;881;p63"/>
          <p:cNvPicPr preferRelativeResize="0"/>
          <p:nvPr/>
        </p:nvPicPr>
        <p:blipFill>
          <a:blip r:embed="rId4">
            <a:alphaModFix/>
          </a:blip>
          <a:stretch>
            <a:fillRect/>
          </a:stretch>
        </p:blipFill>
        <p:spPr>
          <a:xfrm>
            <a:off x="6030966" y="1077400"/>
            <a:ext cx="388684" cy="287411"/>
          </a:xfrm>
          <a:prstGeom prst="rect">
            <a:avLst/>
          </a:prstGeom>
          <a:noFill/>
          <a:ln>
            <a:noFill/>
          </a:ln>
        </p:spPr>
      </p:pic>
      <p:pic>
        <p:nvPicPr>
          <p:cNvPr id="882" name="Google Shape;882;p63"/>
          <p:cNvPicPr preferRelativeResize="0"/>
          <p:nvPr/>
        </p:nvPicPr>
        <p:blipFill>
          <a:blip r:embed="rId4">
            <a:alphaModFix/>
          </a:blip>
          <a:stretch>
            <a:fillRect/>
          </a:stretch>
        </p:blipFill>
        <p:spPr>
          <a:xfrm>
            <a:off x="6857925" y="1077400"/>
            <a:ext cx="388684" cy="287411"/>
          </a:xfrm>
          <a:prstGeom prst="rect">
            <a:avLst/>
          </a:prstGeom>
          <a:noFill/>
          <a:ln>
            <a:noFill/>
          </a:ln>
        </p:spPr>
      </p:pic>
      <p:pic>
        <p:nvPicPr>
          <p:cNvPr id="883" name="Google Shape;883;p63"/>
          <p:cNvPicPr preferRelativeResize="0"/>
          <p:nvPr/>
        </p:nvPicPr>
        <p:blipFill>
          <a:blip r:embed="rId4">
            <a:alphaModFix/>
          </a:blip>
          <a:stretch>
            <a:fillRect/>
          </a:stretch>
        </p:blipFill>
        <p:spPr>
          <a:xfrm>
            <a:off x="7513514" y="1077400"/>
            <a:ext cx="388684" cy="287411"/>
          </a:xfrm>
          <a:prstGeom prst="rect">
            <a:avLst/>
          </a:prstGeom>
          <a:noFill/>
          <a:ln>
            <a:noFill/>
          </a:ln>
        </p:spPr>
      </p:pic>
      <p:pic>
        <p:nvPicPr>
          <p:cNvPr id="884" name="Google Shape;884;p63"/>
          <p:cNvPicPr preferRelativeResize="0"/>
          <p:nvPr/>
        </p:nvPicPr>
        <p:blipFill>
          <a:blip r:embed="rId4">
            <a:alphaModFix/>
          </a:blip>
          <a:stretch>
            <a:fillRect/>
          </a:stretch>
        </p:blipFill>
        <p:spPr>
          <a:xfrm>
            <a:off x="8169102" y="1077400"/>
            <a:ext cx="388684" cy="287411"/>
          </a:xfrm>
          <a:prstGeom prst="rect">
            <a:avLst/>
          </a:prstGeom>
          <a:noFill/>
          <a:ln>
            <a:noFill/>
          </a:ln>
        </p:spPr>
      </p:pic>
      <p:pic>
        <p:nvPicPr>
          <p:cNvPr id="885" name="Google Shape;885;p63"/>
          <p:cNvPicPr preferRelativeResize="0"/>
          <p:nvPr/>
        </p:nvPicPr>
        <p:blipFill>
          <a:blip r:embed="rId5">
            <a:alphaModFix/>
          </a:blip>
          <a:stretch>
            <a:fillRect/>
          </a:stretch>
        </p:blipFill>
        <p:spPr>
          <a:xfrm>
            <a:off x="1863683" y="2245493"/>
            <a:ext cx="388672" cy="267214"/>
          </a:xfrm>
          <a:prstGeom prst="rect">
            <a:avLst/>
          </a:prstGeom>
          <a:noFill/>
          <a:ln>
            <a:noFill/>
          </a:ln>
        </p:spPr>
      </p:pic>
      <p:pic>
        <p:nvPicPr>
          <p:cNvPr id="886" name="Google Shape;886;p63"/>
          <p:cNvPicPr preferRelativeResize="0"/>
          <p:nvPr/>
        </p:nvPicPr>
        <p:blipFill>
          <a:blip r:embed="rId5">
            <a:alphaModFix/>
          </a:blip>
          <a:stretch>
            <a:fillRect/>
          </a:stretch>
        </p:blipFill>
        <p:spPr>
          <a:xfrm>
            <a:off x="3188394" y="2245493"/>
            <a:ext cx="388672" cy="267214"/>
          </a:xfrm>
          <a:prstGeom prst="rect">
            <a:avLst/>
          </a:prstGeom>
          <a:noFill/>
          <a:ln>
            <a:noFill/>
          </a:ln>
        </p:spPr>
      </p:pic>
      <p:pic>
        <p:nvPicPr>
          <p:cNvPr id="887" name="Google Shape;887;p63"/>
          <p:cNvPicPr preferRelativeResize="0"/>
          <p:nvPr/>
        </p:nvPicPr>
        <p:blipFill>
          <a:blip r:embed="rId5">
            <a:alphaModFix/>
          </a:blip>
          <a:stretch>
            <a:fillRect/>
          </a:stretch>
        </p:blipFill>
        <p:spPr>
          <a:xfrm>
            <a:off x="3876887" y="2245493"/>
            <a:ext cx="388672" cy="267214"/>
          </a:xfrm>
          <a:prstGeom prst="rect">
            <a:avLst/>
          </a:prstGeom>
          <a:noFill/>
          <a:ln>
            <a:noFill/>
          </a:ln>
        </p:spPr>
      </p:pic>
      <p:pic>
        <p:nvPicPr>
          <p:cNvPr id="888" name="Google Shape;888;p63"/>
          <p:cNvPicPr preferRelativeResize="0"/>
          <p:nvPr/>
        </p:nvPicPr>
        <p:blipFill>
          <a:blip r:embed="rId5">
            <a:alphaModFix/>
          </a:blip>
          <a:stretch>
            <a:fillRect/>
          </a:stretch>
        </p:blipFill>
        <p:spPr>
          <a:xfrm>
            <a:off x="4565381" y="2221412"/>
            <a:ext cx="388672" cy="267214"/>
          </a:xfrm>
          <a:prstGeom prst="rect">
            <a:avLst/>
          </a:prstGeom>
          <a:noFill/>
          <a:ln>
            <a:noFill/>
          </a:ln>
        </p:spPr>
      </p:pic>
      <p:pic>
        <p:nvPicPr>
          <p:cNvPr id="889" name="Google Shape;889;p63"/>
          <p:cNvPicPr preferRelativeResize="0"/>
          <p:nvPr/>
        </p:nvPicPr>
        <p:blipFill>
          <a:blip r:embed="rId5">
            <a:alphaModFix/>
          </a:blip>
          <a:stretch>
            <a:fillRect/>
          </a:stretch>
        </p:blipFill>
        <p:spPr>
          <a:xfrm>
            <a:off x="6030971" y="2221412"/>
            <a:ext cx="388672" cy="267214"/>
          </a:xfrm>
          <a:prstGeom prst="rect">
            <a:avLst/>
          </a:prstGeom>
          <a:noFill/>
          <a:ln>
            <a:noFill/>
          </a:ln>
        </p:spPr>
      </p:pic>
      <p:pic>
        <p:nvPicPr>
          <p:cNvPr id="890" name="Google Shape;890;p63"/>
          <p:cNvPicPr preferRelativeResize="0"/>
          <p:nvPr/>
        </p:nvPicPr>
        <p:blipFill>
          <a:blip r:embed="rId5">
            <a:alphaModFix/>
          </a:blip>
          <a:stretch>
            <a:fillRect/>
          </a:stretch>
        </p:blipFill>
        <p:spPr>
          <a:xfrm>
            <a:off x="7496561" y="2221412"/>
            <a:ext cx="388672" cy="267214"/>
          </a:xfrm>
          <a:prstGeom prst="rect">
            <a:avLst/>
          </a:prstGeom>
          <a:noFill/>
          <a:ln>
            <a:noFill/>
          </a:ln>
        </p:spPr>
      </p:pic>
      <p:pic>
        <p:nvPicPr>
          <p:cNvPr id="891" name="Google Shape;891;p63"/>
          <p:cNvPicPr preferRelativeResize="0"/>
          <p:nvPr/>
        </p:nvPicPr>
        <p:blipFill>
          <a:blip r:embed="rId3">
            <a:alphaModFix/>
          </a:blip>
          <a:stretch>
            <a:fillRect/>
          </a:stretch>
        </p:blipFill>
        <p:spPr>
          <a:xfrm>
            <a:off x="509837" y="3742678"/>
            <a:ext cx="8124326" cy="564315"/>
          </a:xfrm>
          <a:prstGeom prst="rect">
            <a:avLst/>
          </a:prstGeom>
          <a:noFill/>
          <a:ln>
            <a:noFill/>
          </a:ln>
        </p:spPr>
      </p:pic>
      <p:pic>
        <p:nvPicPr>
          <p:cNvPr id="892" name="Google Shape;892;p63"/>
          <p:cNvPicPr preferRelativeResize="0"/>
          <p:nvPr/>
        </p:nvPicPr>
        <p:blipFill>
          <a:blip r:embed="rId4">
            <a:alphaModFix/>
          </a:blip>
          <a:stretch>
            <a:fillRect/>
          </a:stretch>
        </p:blipFill>
        <p:spPr>
          <a:xfrm>
            <a:off x="621137" y="3345237"/>
            <a:ext cx="388684" cy="287411"/>
          </a:xfrm>
          <a:prstGeom prst="rect">
            <a:avLst/>
          </a:prstGeom>
          <a:noFill/>
          <a:ln>
            <a:noFill/>
          </a:ln>
        </p:spPr>
      </p:pic>
      <p:pic>
        <p:nvPicPr>
          <p:cNvPr id="893" name="Google Shape;893;p63"/>
          <p:cNvPicPr preferRelativeResize="0"/>
          <p:nvPr/>
        </p:nvPicPr>
        <p:blipFill>
          <a:blip r:embed="rId4">
            <a:alphaModFix/>
          </a:blip>
          <a:stretch>
            <a:fillRect/>
          </a:stretch>
        </p:blipFill>
        <p:spPr>
          <a:xfrm>
            <a:off x="1276725" y="3345237"/>
            <a:ext cx="388684" cy="287411"/>
          </a:xfrm>
          <a:prstGeom prst="rect">
            <a:avLst/>
          </a:prstGeom>
          <a:noFill/>
          <a:ln>
            <a:noFill/>
          </a:ln>
        </p:spPr>
      </p:pic>
      <p:pic>
        <p:nvPicPr>
          <p:cNvPr id="894" name="Google Shape;894;p63"/>
          <p:cNvPicPr preferRelativeResize="0"/>
          <p:nvPr/>
        </p:nvPicPr>
        <p:blipFill>
          <a:blip r:embed="rId4">
            <a:alphaModFix/>
          </a:blip>
          <a:stretch>
            <a:fillRect/>
          </a:stretch>
        </p:blipFill>
        <p:spPr>
          <a:xfrm>
            <a:off x="1932314" y="3345237"/>
            <a:ext cx="388684" cy="287411"/>
          </a:xfrm>
          <a:prstGeom prst="rect">
            <a:avLst/>
          </a:prstGeom>
          <a:noFill/>
          <a:ln>
            <a:noFill/>
          </a:ln>
        </p:spPr>
      </p:pic>
      <p:pic>
        <p:nvPicPr>
          <p:cNvPr id="895" name="Google Shape;895;p63"/>
          <p:cNvPicPr preferRelativeResize="0"/>
          <p:nvPr/>
        </p:nvPicPr>
        <p:blipFill>
          <a:blip r:embed="rId4">
            <a:alphaModFix/>
          </a:blip>
          <a:stretch>
            <a:fillRect/>
          </a:stretch>
        </p:blipFill>
        <p:spPr>
          <a:xfrm>
            <a:off x="2647829" y="3345237"/>
            <a:ext cx="388684" cy="287411"/>
          </a:xfrm>
          <a:prstGeom prst="rect">
            <a:avLst/>
          </a:prstGeom>
          <a:noFill/>
          <a:ln>
            <a:noFill/>
          </a:ln>
        </p:spPr>
      </p:pic>
      <p:pic>
        <p:nvPicPr>
          <p:cNvPr id="896" name="Google Shape;896;p63"/>
          <p:cNvPicPr preferRelativeResize="0"/>
          <p:nvPr/>
        </p:nvPicPr>
        <p:blipFill>
          <a:blip r:embed="rId4">
            <a:alphaModFix/>
          </a:blip>
          <a:stretch>
            <a:fillRect/>
          </a:stretch>
        </p:blipFill>
        <p:spPr>
          <a:xfrm>
            <a:off x="3303418" y="3345237"/>
            <a:ext cx="388684" cy="287411"/>
          </a:xfrm>
          <a:prstGeom prst="rect">
            <a:avLst/>
          </a:prstGeom>
          <a:noFill/>
          <a:ln>
            <a:noFill/>
          </a:ln>
        </p:spPr>
      </p:pic>
      <p:pic>
        <p:nvPicPr>
          <p:cNvPr id="897" name="Google Shape;897;p63"/>
          <p:cNvPicPr preferRelativeResize="0"/>
          <p:nvPr/>
        </p:nvPicPr>
        <p:blipFill>
          <a:blip r:embed="rId4">
            <a:alphaModFix/>
          </a:blip>
          <a:stretch>
            <a:fillRect/>
          </a:stretch>
        </p:blipFill>
        <p:spPr>
          <a:xfrm>
            <a:off x="3959006" y="3345237"/>
            <a:ext cx="388684" cy="287411"/>
          </a:xfrm>
          <a:prstGeom prst="rect">
            <a:avLst/>
          </a:prstGeom>
          <a:noFill/>
          <a:ln>
            <a:noFill/>
          </a:ln>
        </p:spPr>
      </p:pic>
      <p:pic>
        <p:nvPicPr>
          <p:cNvPr id="898" name="Google Shape;898;p63"/>
          <p:cNvPicPr preferRelativeResize="0"/>
          <p:nvPr/>
        </p:nvPicPr>
        <p:blipFill>
          <a:blip r:embed="rId4">
            <a:alphaModFix/>
          </a:blip>
          <a:stretch>
            <a:fillRect/>
          </a:stretch>
        </p:blipFill>
        <p:spPr>
          <a:xfrm>
            <a:off x="4719789" y="3345237"/>
            <a:ext cx="388684" cy="287411"/>
          </a:xfrm>
          <a:prstGeom prst="rect">
            <a:avLst/>
          </a:prstGeom>
          <a:noFill/>
          <a:ln>
            <a:noFill/>
          </a:ln>
        </p:spPr>
      </p:pic>
      <p:pic>
        <p:nvPicPr>
          <p:cNvPr id="899" name="Google Shape;899;p63"/>
          <p:cNvPicPr preferRelativeResize="0"/>
          <p:nvPr/>
        </p:nvPicPr>
        <p:blipFill>
          <a:blip r:embed="rId4">
            <a:alphaModFix/>
          </a:blip>
          <a:stretch>
            <a:fillRect/>
          </a:stretch>
        </p:blipFill>
        <p:spPr>
          <a:xfrm>
            <a:off x="5375377" y="3345237"/>
            <a:ext cx="388684" cy="287411"/>
          </a:xfrm>
          <a:prstGeom prst="rect">
            <a:avLst/>
          </a:prstGeom>
          <a:noFill/>
          <a:ln>
            <a:noFill/>
          </a:ln>
        </p:spPr>
      </p:pic>
      <p:pic>
        <p:nvPicPr>
          <p:cNvPr id="900" name="Google Shape;900;p63"/>
          <p:cNvPicPr preferRelativeResize="0"/>
          <p:nvPr/>
        </p:nvPicPr>
        <p:blipFill>
          <a:blip r:embed="rId4">
            <a:alphaModFix/>
          </a:blip>
          <a:stretch>
            <a:fillRect/>
          </a:stretch>
        </p:blipFill>
        <p:spPr>
          <a:xfrm>
            <a:off x="6030966" y="3345237"/>
            <a:ext cx="388684" cy="287411"/>
          </a:xfrm>
          <a:prstGeom prst="rect">
            <a:avLst/>
          </a:prstGeom>
          <a:noFill/>
          <a:ln>
            <a:noFill/>
          </a:ln>
        </p:spPr>
      </p:pic>
      <p:pic>
        <p:nvPicPr>
          <p:cNvPr id="901" name="Google Shape;901;p63"/>
          <p:cNvPicPr preferRelativeResize="0"/>
          <p:nvPr/>
        </p:nvPicPr>
        <p:blipFill>
          <a:blip r:embed="rId4">
            <a:alphaModFix/>
          </a:blip>
          <a:stretch>
            <a:fillRect/>
          </a:stretch>
        </p:blipFill>
        <p:spPr>
          <a:xfrm>
            <a:off x="6857925" y="3345237"/>
            <a:ext cx="388684" cy="287411"/>
          </a:xfrm>
          <a:prstGeom prst="rect">
            <a:avLst/>
          </a:prstGeom>
          <a:noFill/>
          <a:ln>
            <a:noFill/>
          </a:ln>
        </p:spPr>
      </p:pic>
      <p:pic>
        <p:nvPicPr>
          <p:cNvPr id="902" name="Google Shape;902;p63"/>
          <p:cNvPicPr preferRelativeResize="0"/>
          <p:nvPr/>
        </p:nvPicPr>
        <p:blipFill>
          <a:blip r:embed="rId4">
            <a:alphaModFix/>
          </a:blip>
          <a:stretch>
            <a:fillRect/>
          </a:stretch>
        </p:blipFill>
        <p:spPr>
          <a:xfrm>
            <a:off x="7513514" y="3345237"/>
            <a:ext cx="388684" cy="287411"/>
          </a:xfrm>
          <a:prstGeom prst="rect">
            <a:avLst/>
          </a:prstGeom>
          <a:noFill/>
          <a:ln>
            <a:noFill/>
          </a:ln>
        </p:spPr>
      </p:pic>
      <p:pic>
        <p:nvPicPr>
          <p:cNvPr id="903" name="Google Shape;903;p63"/>
          <p:cNvPicPr preferRelativeResize="0"/>
          <p:nvPr/>
        </p:nvPicPr>
        <p:blipFill>
          <a:blip r:embed="rId4">
            <a:alphaModFix/>
          </a:blip>
          <a:stretch>
            <a:fillRect/>
          </a:stretch>
        </p:blipFill>
        <p:spPr>
          <a:xfrm>
            <a:off x="8169102" y="3345237"/>
            <a:ext cx="388684" cy="287411"/>
          </a:xfrm>
          <a:prstGeom prst="rect">
            <a:avLst/>
          </a:prstGeom>
          <a:noFill/>
          <a:ln>
            <a:noFill/>
          </a:ln>
        </p:spPr>
      </p:pic>
      <p:pic>
        <p:nvPicPr>
          <p:cNvPr id="904" name="Google Shape;904;p63"/>
          <p:cNvPicPr preferRelativeResize="0"/>
          <p:nvPr/>
        </p:nvPicPr>
        <p:blipFill>
          <a:blip r:embed="rId5">
            <a:alphaModFix/>
          </a:blip>
          <a:stretch>
            <a:fillRect/>
          </a:stretch>
        </p:blipFill>
        <p:spPr>
          <a:xfrm>
            <a:off x="1863683" y="4513330"/>
            <a:ext cx="388672" cy="267214"/>
          </a:xfrm>
          <a:prstGeom prst="rect">
            <a:avLst/>
          </a:prstGeom>
          <a:noFill/>
          <a:ln>
            <a:noFill/>
          </a:ln>
        </p:spPr>
      </p:pic>
      <p:pic>
        <p:nvPicPr>
          <p:cNvPr id="905" name="Google Shape;905;p63"/>
          <p:cNvPicPr preferRelativeResize="0"/>
          <p:nvPr/>
        </p:nvPicPr>
        <p:blipFill>
          <a:blip r:embed="rId5">
            <a:alphaModFix/>
          </a:blip>
          <a:stretch>
            <a:fillRect/>
          </a:stretch>
        </p:blipFill>
        <p:spPr>
          <a:xfrm>
            <a:off x="3188394" y="4513330"/>
            <a:ext cx="388672" cy="267214"/>
          </a:xfrm>
          <a:prstGeom prst="rect">
            <a:avLst/>
          </a:prstGeom>
          <a:noFill/>
          <a:ln>
            <a:noFill/>
          </a:ln>
        </p:spPr>
      </p:pic>
      <p:pic>
        <p:nvPicPr>
          <p:cNvPr id="906" name="Google Shape;906;p63"/>
          <p:cNvPicPr preferRelativeResize="0"/>
          <p:nvPr/>
        </p:nvPicPr>
        <p:blipFill>
          <a:blip r:embed="rId5">
            <a:alphaModFix/>
          </a:blip>
          <a:stretch>
            <a:fillRect/>
          </a:stretch>
        </p:blipFill>
        <p:spPr>
          <a:xfrm>
            <a:off x="3876887" y="4513330"/>
            <a:ext cx="388672" cy="267214"/>
          </a:xfrm>
          <a:prstGeom prst="rect">
            <a:avLst/>
          </a:prstGeom>
          <a:noFill/>
          <a:ln>
            <a:noFill/>
          </a:ln>
        </p:spPr>
      </p:pic>
      <p:pic>
        <p:nvPicPr>
          <p:cNvPr id="907" name="Google Shape;907;p63"/>
          <p:cNvPicPr preferRelativeResize="0"/>
          <p:nvPr/>
        </p:nvPicPr>
        <p:blipFill>
          <a:blip r:embed="rId5">
            <a:alphaModFix/>
          </a:blip>
          <a:stretch>
            <a:fillRect/>
          </a:stretch>
        </p:blipFill>
        <p:spPr>
          <a:xfrm>
            <a:off x="4565381" y="4489249"/>
            <a:ext cx="388672" cy="267214"/>
          </a:xfrm>
          <a:prstGeom prst="rect">
            <a:avLst/>
          </a:prstGeom>
          <a:noFill/>
          <a:ln>
            <a:noFill/>
          </a:ln>
        </p:spPr>
      </p:pic>
      <p:pic>
        <p:nvPicPr>
          <p:cNvPr id="908" name="Google Shape;908;p63"/>
          <p:cNvPicPr preferRelativeResize="0"/>
          <p:nvPr/>
        </p:nvPicPr>
        <p:blipFill>
          <a:blip r:embed="rId5">
            <a:alphaModFix/>
          </a:blip>
          <a:stretch>
            <a:fillRect/>
          </a:stretch>
        </p:blipFill>
        <p:spPr>
          <a:xfrm>
            <a:off x="6030971" y="4489249"/>
            <a:ext cx="388672" cy="267214"/>
          </a:xfrm>
          <a:prstGeom prst="rect">
            <a:avLst/>
          </a:prstGeom>
          <a:noFill/>
          <a:ln>
            <a:noFill/>
          </a:ln>
        </p:spPr>
      </p:pic>
      <p:pic>
        <p:nvPicPr>
          <p:cNvPr id="909" name="Google Shape;909;p63"/>
          <p:cNvPicPr preferRelativeResize="0"/>
          <p:nvPr/>
        </p:nvPicPr>
        <p:blipFill>
          <a:blip r:embed="rId5">
            <a:alphaModFix/>
          </a:blip>
          <a:stretch>
            <a:fillRect/>
          </a:stretch>
        </p:blipFill>
        <p:spPr>
          <a:xfrm>
            <a:off x="7496561" y="4489249"/>
            <a:ext cx="388672" cy="267214"/>
          </a:xfrm>
          <a:prstGeom prst="rect">
            <a:avLst/>
          </a:prstGeom>
          <a:noFill/>
          <a:ln>
            <a:noFill/>
          </a:ln>
        </p:spPr>
      </p:pic>
      <p:pic>
        <p:nvPicPr>
          <p:cNvPr id="910" name="Google Shape;910;p63"/>
          <p:cNvPicPr preferRelativeResize="0"/>
          <p:nvPr/>
        </p:nvPicPr>
        <p:blipFill>
          <a:blip r:embed="rId5">
            <a:alphaModFix/>
          </a:blip>
          <a:stretch>
            <a:fillRect/>
          </a:stretch>
        </p:blipFill>
        <p:spPr>
          <a:xfrm>
            <a:off x="1214000" y="4555035"/>
            <a:ext cx="388672" cy="267214"/>
          </a:xfrm>
          <a:prstGeom prst="rect">
            <a:avLst/>
          </a:prstGeom>
          <a:noFill/>
          <a:ln>
            <a:noFill/>
          </a:ln>
        </p:spPr>
      </p:pic>
      <p:pic>
        <p:nvPicPr>
          <p:cNvPr id="911" name="Google Shape;911;p63"/>
          <p:cNvPicPr preferRelativeResize="0"/>
          <p:nvPr/>
        </p:nvPicPr>
        <p:blipFill>
          <a:blip r:embed="rId5">
            <a:alphaModFix/>
          </a:blip>
          <a:stretch>
            <a:fillRect/>
          </a:stretch>
        </p:blipFill>
        <p:spPr>
          <a:xfrm>
            <a:off x="564317" y="4513330"/>
            <a:ext cx="388672" cy="267214"/>
          </a:xfrm>
          <a:prstGeom prst="rect">
            <a:avLst/>
          </a:prstGeom>
          <a:noFill/>
          <a:ln>
            <a:noFill/>
          </a:ln>
        </p:spPr>
      </p:pic>
      <p:pic>
        <p:nvPicPr>
          <p:cNvPr id="912" name="Google Shape;912;p63"/>
          <p:cNvPicPr preferRelativeResize="0"/>
          <p:nvPr/>
        </p:nvPicPr>
        <p:blipFill>
          <a:blip r:embed="rId5">
            <a:alphaModFix/>
          </a:blip>
          <a:stretch>
            <a:fillRect/>
          </a:stretch>
        </p:blipFill>
        <p:spPr>
          <a:xfrm>
            <a:off x="5298176" y="4489249"/>
            <a:ext cx="388672" cy="267214"/>
          </a:xfrm>
          <a:prstGeom prst="rect">
            <a:avLst/>
          </a:prstGeom>
          <a:noFill/>
          <a:ln>
            <a:noFill/>
          </a:ln>
        </p:spPr>
      </p:pic>
      <p:pic>
        <p:nvPicPr>
          <p:cNvPr id="913" name="Google Shape;913;p63"/>
          <p:cNvPicPr preferRelativeResize="0"/>
          <p:nvPr/>
        </p:nvPicPr>
        <p:blipFill>
          <a:blip r:embed="rId5">
            <a:alphaModFix/>
          </a:blip>
          <a:stretch>
            <a:fillRect/>
          </a:stretch>
        </p:blipFill>
        <p:spPr>
          <a:xfrm>
            <a:off x="6809331" y="4489249"/>
            <a:ext cx="388672" cy="267214"/>
          </a:xfrm>
          <a:prstGeom prst="rect">
            <a:avLst/>
          </a:prstGeom>
          <a:noFill/>
          <a:ln>
            <a:noFill/>
          </a:ln>
        </p:spPr>
      </p:pic>
      <p:pic>
        <p:nvPicPr>
          <p:cNvPr id="914" name="Google Shape;914;p63"/>
          <p:cNvPicPr preferRelativeResize="0"/>
          <p:nvPr/>
        </p:nvPicPr>
        <p:blipFill>
          <a:blip r:embed="rId5">
            <a:alphaModFix/>
          </a:blip>
          <a:stretch>
            <a:fillRect/>
          </a:stretch>
        </p:blipFill>
        <p:spPr>
          <a:xfrm>
            <a:off x="8183790" y="4489249"/>
            <a:ext cx="388672" cy="267214"/>
          </a:xfrm>
          <a:prstGeom prst="rect">
            <a:avLst/>
          </a:prstGeom>
          <a:noFill/>
          <a:ln>
            <a:noFill/>
          </a:ln>
        </p:spPr>
      </p:pic>
      <p:pic>
        <p:nvPicPr>
          <p:cNvPr id="915" name="Google Shape;915;p63"/>
          <p:cNvPicPr preferRelativeResize="0"/>
          <p:nvPr/>
        </p:nvPicPr>
        <p:blipFill>
          <a:blip r:embed="rId6">
            <a:alphaModFix/>
          </a:blip>
          <a:stretch>
            <a:fillRect/>
          </a:stretch>
        </p:blipFill>
        <p:spPr>
          <a:xfrm>
            <a:off x="4018950" y="1233297"/>
            <a:ext cx="1308113" cy="1088391"/>
          </a:xfrm>
          <a:prstGeom prst="rect">
            <a:avLst/>
          </a:prstGeom>
          <a:noFill/>
          <a:ln>
            <a:noFill/>
          </a:ln>
        </p:spPr>
      </p:pic>
      <p:pic>
        <p:nvPicPr>
          <p:cNvPr id="916" name="Google Shape;916;p63"/>
          <p:cNvPicPr preferRelativeResize="0"/>
          <p:nvPr/>
        </p:nvPicPr>
        <p:blipFill>
          <a:blip r:embed="rId6">
            <a:alphaModFix/>
          </a:blip>
          <a:stretch>
            <a:fillRect/>
          </a:stretch>
        </p:blipFill>
        <p:spPr>
          <a:xfrm>
            <a:off x="4018950" y="3501135"/>
            <a:ext cx="1308113" cy="1088391"/>
          </a:xfrm>
          <a:prstGeom prst="rect">
            <a:avLst/>
          </a:prstGeom>
          <a:noFill/>
          <a:ln>
            <a:noFill/>
          </a:ln>
        </p:spPr>
      </p:pic>
      <p:sp>
        <p:nvSpPr>
          <p:cNvPr id="4" name="Google Shape;723;p57">
            <a:extLst>
              <a:ext uri="{FF2B5EF4-FFF2-40B4-BE49-F238E27FC236}">
                <a16:creationId xmlns:a16="http://schemas.microsoft.com/office/drawing/2014/main" id="{7B3BC2C7-20DC-A1CE-0BD9-8FA185309579}"/>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62"/>
          <p:cNvSpPr/>
          <p:nvPr/>
        </p:nvSpPr>
        <p:spPr>
          <a:xfrm>
            <a:off x="311700" y="3165638"/>
            <a:ext cx="8520600" cy="1718400"/>
          </a:xfrm>
          <a:prstGeom prst="roundRect">
            <a:avLst>
              <a:gd name="adj" fmla="val 16667"/>
            </a:avLst>
          </a:prstGeom>
          <a:solidFill>
            <a:schemeClr val="accent6">
              <a:lumMod val="60000"/>
              <a:lumOff val="40000"/>
            </a:schemeClr>
          </a:solidFill>
          <a:ln w="38100"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820" name="Google Shape;820;p62"/>
          <p:cNvSpPr/>
          <p:nvPr/>
        </p:nvSpPr>
        <p:spPr>
          <a:xfrm>
            <a:off x="322225" y="966650"/>
            <a:ext cx="8520600" cy="1718400"/>
          </a:xfrm>
          <a:prstGeom prst="roundRect">
            <a:avLst>
              <a:gd name="adj" fmla="val 16667"/>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822" name="Google Shape;822;p62"/>
          <p:cNvPicPr preferRelativeResize="0"/>
          <p:nvPr/>
        </p:nvPicPr>
        <p:blipFill>
          <a:blip r:embed="rId3">
            <a:alphaModFix/>
          </a:blip>
          <a:stretch>
            <a:fillRect/>
          </a:stretch>
        </p:blipFill>
        <p:spPr>
          <a:xfrm>
            <a:off x="509837" y="1474841"/>
            <a:ext cx="8124326" cy="564315"/>
          </a:xfrm>
          <a:prstGeom prst="rect">
            <a:avLst/>
          </a:prstGeom>
          <a:noFill/>
          <a:ln>
            <a:noFill/>
          </a:ln>
        </p:spPr>
      </p:pic>
      <p:pic>
        <p:nvPicPr>
          <p:cNvPr id="823" name="Google Shape;823;p62"/>
          <p:cNvPicPr preferRelativeResize="0"/>
          <p:nvPr/>
        </p:nvPicPr>
        <p:blipFill>
          <a:blip r:embed="rId4">
            <a:alphaModFix/>
          </a:blip>
          <a:stretch>
            <a:fillRect/>
          </a:stretch>
        </p:blipFill>
        <p:spPr>
          <a:xfrm>
            <a:off x="621137" y="1077400"/>
            <a:ext cx="388684" cy="287411"/>
          </a:xfrm>
          <a:prstGeom prst="rect">
            <a:avLst/>
          </a:prstGeom>
          <a:noFill/>
          <a:ln>
            <a:noFill/>
          </a:ln>
        </p:spPr>
      </p:pic>
      <p:pic>
        <p:nvPicPr>
          <p:cNvPr id="824" name="Google Shape;824;p62"/>
          <p:cNvPicPr preferRelativeResize="0"/>
          <p:nvPr/>
        </p:nvPicPr>
        <p:blipFill>
          <a:blip r:embed="rId4">
            <a:alphaModFix/>
          </a:blip>
          <a:stretch>
            <a:fillRect/>
          </a:stretch>
        </p:blipFill>
        <p:spPr>
          <a:xfrm>
            <a:off x="1276725" y="1077400"/>
            <a:ext cx="388684" cy="287411"/>
          </a:xfrm>
          <a:prstGeom prst="rect">
            <a:avLst/>
          </a:prstGeom>
          <a:noFill/>
          <a:ln>
            <a:noFill/>
          </a:ln>
        </p:spPr>
      </p:pic>
      <p:pic>
        <p:nvPicPr>
          <p:cNvPr id="825" name="Google Shape;825;p62"/>
          <p:cNvPicPr preferRelativeResize="0"/>
          <p:nvPr/>
        </p:nvPicPr>
        <p:blipFill>
          <a:blip r:embed="rId4">
            <a:alphaModFix/>
          </a:blip>
          <a:stretch>
            <a:fillRect/>
          </a:stretch>
        </p:blipFill>
        <p:spPr>
          <a:xfrm>
            <a:off x="1932314" y="1077400"/>
            <a:ext cx="388684" cy="287411"/>
          </a:xfrm>
          <a:prstGeom prst="rect">
            <a:avLst/>
          </a:prstGeom>
          <a:noFill/>
          <a:ln>
            <a:noFill/>
          </a:ln>
        </p:spPr>
      </p:pic>
      <p:pic>
        <p:nvPicPr>
          <p:cNvPr id="826" name="Google Shape;826;p62"/>
          <p:cNvPicPr preferRelativeResize="0"/>
          <p:nvPr/>
        </p:nvPicPr>
        <p:blipFill>
          <a:blip r:embed="rId4">
            <a:alphaModFix/>
          </a:blip>
          <a:stretch>
            <a:fillRect/>
          </a:stretch>
        </p:blipFill>
        <p:spPr>
          <a:xfrm>
            <a:off x="2647829" y="1077400"/>
            <a:ext cx="388684" cy="287411"/>
          </a:xfrm>
          <a:prstGeom prst="rect">
            <a:avLst/>
          </a:prstGeom>
          <a:noFill/>
          <a:ln>
            <a:noFill/>
          </a:ln>
        </p:spPr>
      </p:pic>
      <p:pic>
        <p:nvPicPr>
          <p:cNvPr id="827" name="Google Shape;827;p62"/>
          <p:cNvPicPr preferRelativeResize="0"/>
          <p:nvPr/>
        </p:nvPicPr>
        <p:blipFill>
          <a:blip r:embed="rId4">
            <a:alphaModFix/>
          </a:blip>
          <a:stretch>
            <a:fillRect/>
          </a:stretch>
        </p:blipFill>
        <p:spPr>
          <a:xfrm>
            <a:off x="3303418" y="1077400"/>
            <a:ext cx="388684" cy="287411"/>
          </a:xfrm>
          <a:prstGeom prst="rect">
            <a:avLst/>
          </a:prstGeom>
          <a:noFill/>
          <a:ln>
            <a:noFill/>
          </a:ln>
        </p:spPr>
      </p:pic>
      <p:pic>
        <p:nvPicPr>
          <p:cNvPr id="828" name="Google Shape;828;p62"/>
          <p:cNvPicPr preferRelativeResize="0"/>
          <p:nvPr/>
        </p:nvPicPr>
        <p:blipFill>
          <a:blip r:embed="rId4">
            <a:alphaModFix/>
          </a:blip>
          <a:stretch>
            <a:fillRect/>
          </a:stretch>
        </p:blipFill>
        <p:spPr>
          <a:xfrm>
            <a:off x="3959006" y="1077400"/>
            <a:ext cx="388684" cy="287411"/>
          </a:xfrm>
          <a:prstGeom prst="rect">
            <a:avLst/>
          </a:prstGeom>
          <a:noFill/>
          <a:ln>
            <a:noFill/>
          </a:ln>
        </p:spPr>
      </p:pic>
      <p:pic>
        <p:nvPicPr>
          <p:cNvPr id="829" name="Google Shape;829;p62"/>
          <p:cNvPicPr preferRelativeResize="0"/>
          <p:nvPr/>
        </p:nvPicPr>
        <p:blipFill>
          <a:blip r:embed="rId4">
            <a:alphaModFix/>
          </a:blip>
          <a:stretch>
            <a:fillRect/>
          </a:stretch>
        </p:blipFill>
        <p:spPr>
          <a:xfrm>
            <a:off x="4719789" y="1077400"/>
            <a:ext cx="388684" cy="287411"/>
          </a:xfrm>
          <a:prstGeom prst="rect">
            <a:avLst/>
          </a:prstGeom>
          <a:noFill/>
          <a:ln>
            <a:noFill/>
          </a:ln>
        </p:spPr>
      </p:pic>
      <p:pic>
        <p:nvPicPr>
          <p:cNvPr id="830" name="Google Shape;830;p62"/>
          <p:cNvPicPr preferRelativeResize="0"/>
          <p:nvPr/>
        </p:nvPicPr>
        <p:blipFill>
          <a:blip r:embed="rId4">
            <a:alphaModFix/>
          </a:blip>
          <a:stretch>
            <a:fillRect/>
          </a:stretch>
        </p:blipFill>
        <p:spPr>
          <a:xfrm>
            <a:off x="5375377" y="1077400"/>
            <a:ext cx="388684" cy="287411"/>
          </a:xfrm>
          <a:prstGeom prst="rect">
            <a:avLst/>
          </a:prstGeom>
          <a:noFill/>
          <a:ln>
            <a:noFill/>
          </a:ln>
        </p:spPr>
      </p:pic>
      <p:pic>
        <p:nvPicPr>
          <p:cNvPr id="831" name="Google Shape;831;p62"/>
          <p:cNvPicPr preferRelativeResize="0"/>
          <p:nvPr/>
        </p:nvPicPr>
        <p:blipFill>
          <a:blip r:embed="rId4">
            <a:alphaModFix/>
          </a:blip>
          <a:stretch>
            <a:fillRect/>
          </a:stretch>
        </p:blipFill>
        <p:spPr>
          <a:xfrm>
            <a:off x="6030966" y="1077400"/>
            <a:ext cx="388684" cy="287411"/>
          </a:xfrm>
          <a:prstGeom prst="rect">
            <a:avLst/>
          </a:prstGeom>
          <a:noFill/>
          <a:ln>
            <a:noFill/>
          </a:ln>
        </p:spPr>
      </p:pic>
      <p:pic>
        <p:nvPicPr>
          <p:cNvPr id="832" name="Google Shape;832;p62"/>
          <p:cNvPicPr preferRelativeResize="0"/>
          <p:nvPr/>
        </p:nvPicPr>
        <p:blipFill>
          <a:blip r:embed="rId4">
            <a:alphaModFix/>
          </a:blip>
          <a:stretch>
            <a:fillRect/>
          </a:stretch>
        </p:blipFill>
        <p:spPr>
          <a:xfrm>
            <a:off x="6857925" y="1077400"/>
            <a:ext cx="388684" cy="287411"/>
          </a:xfrm>
          <a:prstGeom prst="rect">
            <a:avLst/>
          </a:prstGeom>
          <a:noFill/>
          <a:ln>
            <a:noFill/>
          </a:ln>
        </p:spPr>
      </p:pic>
      <p:pic>
        <p:nvPicPr>
          <p:cNvPr id="833" name="Google Shape;833;p62"/>
          <p:cNvPicPr preferRelativeResize="0"/>
          <p:nvPr/>
        </p:nvPicPr>
        <p:blipFill>
          <a:blip r:embed="rId4">
            <a:alphaModFix/>
          </a:blip>
          <a:stretch>
            <a:fillRect/>
          </a:stretch>
        </p:blipFill>
        <p:spPr>
          <a:xfrm>
            <a:off x="7513514" y="1077400"/>
            <a:ext cx="388684" cy="287411"/>
          </a:xfrm>
          <a:prstGeom prst="rect">
            <a:avLst/>
          </a:prstGeom>
          <a:noFill/>
          <a:ln>
            <a:noFill/>
          </a:ln>
        </p:spPr>
      </p:pic>
      <p:pic>
        <p:nvPicPr>
          <p:cNvPr id="834" name="Google Shape;834;p62"/>
          <p:cNvPicPr preferRelativeResize="0"/>
          <p:nvPr/>
        </p:nvPicPr>
        <p:blipFill>
          <a:blip r:embed="rId4">
            <a:alphaModFix/>
          </a:blip>
          <a:stretch>
            <a:fillRect/>
          </a:stretch>
        </p:blipFill>
        <p:spPr>
          <a:xfrm>
            <a:off x="8169102" y="1077400"/>
            <a:ext cx="388684" cy="287411"/>
          </a:xfrm>
          <a:prstGeom prst="rect">
            <a:avLst/>
          </a:prstGeom>
          <a:noFill/>
          <a:ln>
            <a:noFill/>
          </a:ln>
        </p:spPr>
      </p:pic>
      <p:pic>
        <p:nvPicPr>
          <p:cNvPr id="835" name="Google Shape;835;p62"/>
          <p:cNvPicPr preferRelativeResize="0"/>
          <p:nvPr/>
        </p:nvPicPr>
        <p:blipFill>
          <a:blip r:embed="rId5">
            <a:alphaModFix/>
          </a:blip>
          <a:stretch>
            <a:fillRect/>
          </a:stretch>
        </p:blipFill>
        <p:spPr>
          <a:xfrm>
            <a:off x="1863683" y="2245493"/>
            <a:ext cx="388672" cy="267214"/>
          </a:xfrm>
          <a:prstGeom prst="rect">
            <a:avLst/>
          </a:prstGeom>
          <a:noFill/>
          <a:ln>
            <a:noFill/>
          </a:ln>
        </p:spPr>
      </p:pic>
      <p:pic>
        <p:nvPicPr>
          <p:cNvPr id="836" name="Google Shape;836;p62"/>
          <p:cNvPicPr preferRelativeResize="0"/>
          <p:nvPr/>
        </p:nvPicPr>
        <p:blipFill>
          <a:blip r:embed="rId5">
            <a:alphaModFix/>
          </a:blip>
          <a:stretch>
            <a:fillRect/>
          </a:stretch>
        </p:blipFill>
        <p:spPr>
          <a:xfrm>
            <a:off x="3188394" y="2245493"/>
            <a:ext cx="388672" cy="267214"/>
          </a:xfrm>
          <a:prstGeom prst="rect">
            <a:avLst/>
          </a:prstGeom>
          <a:noFill/>
          <a:ln>
            <a:noFill/>
          </a:ln>
        </p:spPr>
      </p:pic>
      <p:pic>
        <p:nvPicPr>
          <p:cNvPr id="837" name="Google Shape;837;p62"/>
          <p:cNvPicPr preferRelativeResize="0"/>
          <p:nvPr/>
        </p:nvPicPr>
        <p:blipFill>
          <a:blip r:embed="rId5">
            <a:alphaModFix/>
          </a:blip>
          <a:stretch>
            <a:fillRect/>
          </a:stretch>
        </p:blipFill>
        <p:spPr>
          <a:xfrm>
            <a:off x="3876887" y="2245493"/>
            <a:ext cx="388672" cy="267214"/>
          </a:xfrm>
          <a:prstGeom prst="rect">
            <a:avLst/>
          </a:prstGeom>
          <a:noFill/>
          <a:ln>
            <a:noFill/>
          </a:ln>
        </p:spPr>
      </p:pic>
      <p:pic>
        <p:nvPicPr>
          <p:cNvPr id="838" name="Google Shape;838;p62"/>
          <p:cNvPicPr preferRelativeResize="0"/>
          <p:nvPr/>
        </p:nvPicPr>
        <p:blipFill>
          <a:blip r:embed="rId5">
            <a:alphaModFix/>
          </a:blip>
          <a:stretch>
            <a:fillRect/>
          </a:stretch>
        </p:blipFill>
        <p:spPr>
          <a:xfrm>
            <a:off x="4565381" y="2221412"/>
            <a:ext cx="388672" cy="267214"/>
          </a:xfrm>
          <a:prstGeom prst="rect">
            <a:avLst/>
          </a:prstGeom>
          <a:noFill/>
          <a:ln>
            <a:noFill/>
          </a:ln>
        </p:spPr>
      </p:pic>
      <p:pic>
        <p:nvPicPr>
          <p:cNvPr id="839" name="Google Shape;839;p62"/>
          <p:cNvPicPr preferRelativeResize="0"/>
          <p:nvPr/>
        </p:nvPicPr>
        <p:blipFill>
          <a:blip r:embed="rId5">
            <a:alphaModFix/>
          </a:blip>
          <a:stretch>
            <a:fillRect/>
          </a:stretch>
        </p:blipFill>
        <p:spPr>
          <a:xfrm>
            <a:off x="6030971" y="2221412"/>
            <a:ext cx="388672" cy="267214"/>
          </a:xfrm>
          <a:prstGeom prst="rect">
            <a:avLst/>
          </a:prstGeom>
          <a:noFill/>
          <a:ln>
            <a:noFill/>
          </a:ln>
        </p:spPr>
      </p:pic>
      <p:pic>
        <p:nvPicPr>
          <p:cNvPr id="840" name="Google Shape;840;p62"/>
          <p:cNvPicPr preferRelativeResize="0"/>
          <p:nvPr/>
        </p:nvPicPr>
        <p:blipFill>
          <a:blip r:embed="rId5">
            <a:alphaModFix/>
          </a:blip>
          <a:stretch>
            <a:fillRect/>
          </a:stretch>
        </p:blipFill>
        <p:spPr>
          <a:xfrm>
            <a:off x="7496561" y="2221412"/>
            <a:ext cx="388672" cy="267214"/>
          </a:xfrm>
          <a:prstGeom prst="rect">
            <a:avLst/>
          </a:prstGeom>
          <a:noFill/>
          <a:ln>
            <a:noFill/>
          </a:ln>
        </p:spPr>
      </p:pic>
      <p:pic>
        <p:nvPicPr>
          <p:cNvPr id="841" name="Google Shape;841;p62"/>
          <p:cNvPicPr preferRelativeResize="0"/>
          <p:nvPr/>
        </p:nvPicPr>
        <p:blipFill>
          <a:blip r:embed="rId3">
            <a:alphaModFix/>
          </a:blip>
          <a:stretch>
            <a:fillRect/>
          </a:stretch>
        </p:blipFill>
        <p:spPr>
          <a:xfrm>
            <a:off x="509837" y="3742678"/>
            <a:ext cx="8124326" cy="564315"/>
          </a:xfrm>
          <a:prstGeom prst="rect">
            <a:avLst/>
          </a:prstGeom>
          <a:noFill/>
          <a:ln>
            <a:noFill/>
          </a:ln>
        </p:spPr>
      </p:pic>
      <p:pic>
        <p:nvPicPr>
          <p:cNvPr id="842" name="Google Shape;842;p62"/>
          <p:cNvPicPr preferRelativeResize="0"/>
          <p:nvPr/>
        </p:nvPicPr>
        <p:blipFill>
          <a:blip r:embed="rId4">
            <a:alphaModFix/>
          </a:blip>
          <a:stretch>
            <a:fillRect/>
          </a:stretch>
        </p:blipFill>
        <p:spPr>
          <a:xfrm>
            <a:off x="621137" y="3345237"/>
            <a:ext cx="388684" cy="287411"/>
          </a:xfrm>
          <a:prstGeom prst="rect">
            <a:avLst/>
          </a:prstGeom>
          <a:noFill/>
          <a:ln>
            <a:noFill/>
          </a:ln>
        </p:spPr>
      </p:pic>
      <p:pic>
        <p:nvPicPr>
          <p:cNvPr id="843" name="Google Shape;843;p62"/>
          <p:cNvPicPr preferRelativeResize="0"/>
          <p:nvPr/>
        </p:nvPicPr>
        <p:blipFill>
          <a:blip r:embed="rId4">
            <a:alphaModFix/>
          </a:blip>
          <a:stretch>
            <a:fillRect/>
          </a:stretch>
        </p:blipFill>
        <p:spPr>
          <a:xfrm>
            <a:off x="1276725" y="3345237"/>
            <a:ext cx="388684" cy="287411"/>
          </a:xfrm>
          <a:prstGeom prst="rect">
            <a:avLst/>
          </a:prstGeom>
          <a:noFill/>
          <a:ln>
            <a:noFill/>
          </a:ln>
        </p:spPr>
      </p:pic>
      <p:pic>
        <p:nvPicPr>
          <p:cNvPr id="844" name="Google Shape;844;p62"/>
          <p:cNvPicPr preferRelativeResize="0"/>
          <p:nvPr/>
        </p:nvPicPr>
        <p:blipFill>
          <a:blip r:embed="rId4">
            <a:alphaModFix/>
          </a:blip>
          <a:stretch>
            <a:fillRect/>
          </a:stretch>
        </p:blipFill>
        <p:spPr>
          <a:xfrm>
            <a:off x="1932314" y="3345237"/>
            <a:ext cx="388684" cy="287411"/>
          </a:xfrm>
          <a:prstGeom prst="rect">
            <a:avLst/>
          </a:prstGeom>
          <a:noFill/>
          <a:ln>
            <a:noFill/>
          </a:ln>
        </p:spPr>
      </p:pic>
      <p:pic>
        <p:nvPicPr>
          <p:cNvPr id="845" name="Google Shape;845;p62"/>
          <p:cNvPicPr preferRelativeResize="0"/>
          <p:nvPr/>
        </p:nvPicPr>
        <p:blipFill>
          <a:blip r:embed="rId4">
            <a:alphaModFix/>
          </a:blip>
          <a:stretch>
            <a:fillRect/>
          </a:stretch>
        </p:blipFill>
        <p:spPr>
          <a:xfrm>
            <a:off x="2647829" y="3345237"/>
            <a:ext cx="388684" cy="287411"/>
          </a:xfrm>
          <a:prstGeom prst="rect">
            <a:avLst/>
          </a:prstGeom>
          <a:noFill/>
          <a:ln>
            <a:noFill/>
          </a:ln>
        </p:spPr>
      </p:pic>
      <p:pic>
        <p:nvPicPr>
          <p:cNvPr id="846" name="Google Shape;846;p62"/>
          <p:cNvPicPr preferRelativeResize="0"/>
          <p:nvPr/>
        </p:nvPicPr>
        <p:blipFill>
          <a:blip r:embed="rId4">
            <a:alphaModFix/>
          </a:blip>
          <a:stretch>
            <a:fillRect/>
          </a:stretch>
        </p:blipFill>
        <p:spPr>
          <a:xfrm>
            <a:off x="3303418" y="3345237"/>
            <a:ext cx="388684" cy="287411"/>
          </a:xfrm>
          <a:prstGeom prst="rect">
            <a:avLst/>
          </a:prstGeom>
          <a:noFill/>
          <a:ln>
            <a:noFill/>
          </a:ln>
        </p:spPr>
      </p:pic>
      <p:pic>
        <p:nvPicPr>
          <p:cNvPr id="847" name="Google Shape;847;p62"/>
          <p:cNvPicPr preferRelativeResize="0"/>
          <p:nvPr/>
        </p:nvPicPr>
        <p:blipFill>
          <a:blip r:embed="rId4">
            <a:alphaModFix/>
          </a:blip>
          <a:stretch>
            <a:fillRect/>
          </a:stretch>
        </p:blipFill>
        <p:spPr>
          <a:xfrm>
            <a:off x="3959006" y="3345237"/>
            <a:ext cx="388684" cy="287411"/>
          </a:xfrm>
          <a:prstGeom prst="rect">
            <a:avLst/>
          </a:prstGeom>
          <a:noFill/>
          <a:ln>
            <a:noFill/>
          </a:ln>
        </p:spPr>
      </p:pic>
      <p:pic>
        <p:nvPicPr>
          <p:cNvPr id="848" name="Google Shape;848;p62"/>
          <p:cNvPicPr preferRelativeResize="0"/>
          <p:nvPr/>
        </p:nvPicPr>
        <p:blipFill>
          <a:blip r:embed="rId4">
            <a:alphaModFix/>
          </a:blip>
          <a:stretch>
            <a:fillRect/>
          </a:stretch>
        </p:blipFill>
        <p:spPr>
          <a:xfrm>
            <a:off x="4719789" y="3345237"/>
            <a:ext cx="388684" cy="287411"/>
          </a:xfrm>
          <a:prstGeom prst="rect">
            <a:avLst/>
          </a:prstGeom>
          <a:noFill/>
          <a:ln>
            <a:noFill/>
          </a:ln>
        </p:spPr>
      </p:pic>
      <p:pic>
        <p:nvPicPr>
          <p:cNvPr id="849" name="Google Shape;849;p62"/>
          <p:cNvPicPr preferRelativeResize="0"/>
          <p:nvPr/>
        </p:nvPicPr>
        <p:blipFill>
          <a:blip r:embed="rId4">
            <a:alphaModFix/>
          </a:blip>
          <a:stretch>
            <a:fillRect/>
          </a:stretch>
        </p:blipFill>
        <p:spPr>
          <a:xfrm>
            <a:off x="5375377" y="3345237"/>
            <a:ext cx="388684" cy="287411"/>
          </a:xfrm>
          <a:prstGeom prst="rect">
            <a:avLst/>
          </a:prstGeom>
          <a:noFill/>
          <a:ln>
            <a:noFill/>
          </a:ln>
        </p:spPr>
      </p:pic>
      <p:pic>
        <p:nvPicPr>
          <p:cNvPr id="850" name="Google Shape;850;p62"/>
          <p:cNvPicPr preferRelativeResize="0"/>
          <p:nvPr/>
        </p:nvPicPr>
        <p:blipFill>
          <a:blip r:embed="rId4">
            <a:alphaModFix/>
          </a:blip>
          <a:stretch>
            <a:fillRect/>
          </a:stretch>
        </p:blipFill>
        <p:spPr>
          <a:xfrm>
            <a:off x="6030966" y="3345237"/>
            <a:ext cx="388684" cy="287411"/>
          </a:xfrm>
          <a:prstGeom prst="rect">
            <a:avLst/>
          </a:prstGeom>
          <a:noFill/>
          <a:ln>
            <a:noFill/>
          </a:ln>
        </p:spPr>
      </p:pic>
      <p:pic>
        <p:nvPicPr>
          <p:cNvPr id="851" name="Google Shape;851;p62"/>
          <p:cNvPicPr preferRelativeResize="0"/>
          <p:nvPr/>
        </p:nvPicPr>
        <p:blipFill>
          <a:blip r:embed="rId4">
            <a:alphaModFix/>
          </a:blip>
          <a:stretch>
            <a:fillRect/>
          </a:stretch>
        </p:blipFill>
        <p:spPr>
          <a:xfrm>
            <a:off x="6857925" y="3345237"/>
            <a:ext cx="388684" cy="287411"/>
          </a:xfrm>
          <a:prstGeom prst="rect">
            <a:avLst/>
          </a:prstGeom>
          <a:noFill/>
          <a:ln>
            <a:noFill/>
          </a:ln>
        </p:spPr>
      </p:pic>
      <p:pic>
        <p:nvPicPr>
          <p:cNvPr id="852" name="Google Shape;852;p62"/>
          <p:cNvPicPr preferRelativeResize="0"/>
          <p:nvPr/>
        </p:nvPicPr>
        <p:blipFill>
          <a:blip r:embed="rId4">
            <a:alphaModFix/>
          </a:blip>
          <a:stretch>
            <a:fillRect/>
          </a:stretch>
        </p:blipFill>
        <p:spPr>
          <a:xfrm>
            <a:off x="7513514" y="3345237"/>
            <a:ext cx="388684" cy="287411"/>
          </a:xfrm>
          <a:prstGeom prst="rect">
            <a:avLst/>
          </a:prstGeom>
          <a:noFill/>
          <a:ln>
            <a:noFill/>
          </a:ln>
        </p:spPr>
      </p:pic>
      <p:pic>
        <p:nvPicPr>
          <p:cNvPr id="853" name="Google Shape;853;p62"/>
          <p:cNvPicPr preferRelativeResize="0"/>
          <p:nvPr/>
        </p:nvPicPr>
        <p:blipFill>
          <a:blip r:embed="rId4">
            <a:alphaModFix/>
          </a:blip>
          <a:stretch>
            <a:fillRect/>
          </a:stretch>
        </p:blipFill>
        <p:spPr>
          <a:xfrm>
            <a:off x="8169102" y="3345237"/>
            <a:ext cx="388684" cy="287411"/>
          </a:xfrm>
          <a:prstGeom prst="rect">
            <a:avLst/>
          </a:prstGeom>
          <a:noFill/>
          <a:ln>
            <a:noFill/>
          </a:ln>
        </p:spPr>
      </p:pic>
      <p:pic>
        <p:nvPicPr>
          <p:cNvPr id="854" name="Google Shape;854;p62"/>
          <p:cNvPicPr preferRelativeResize="0"/>
          <p:nvPr/>
        </p:nvPicPr>
        <p:blipFill>
          <a:blip r:embed="rId5">
            <a:alphaModFix/>
          </a:blip>
          <a:stretch>
            <a:fillRect/>
          </a:stretch>
        </p:blipFill>
        <p:spPr>
          <a:xfrm>
            <a:off x="1863683" y="4513330"/>
            <a:ext cx="388672" cy="267214"/>
          </a:xfrm>
          <a:prstGeom prst="rect">
            <a:avLst/>
          </a:prstGeom>
          <a:noFill/>
          <a:ln>
            <a:noFill/>
          </a:ln>
        </p:spPr>
      </p:pic>
      <p:pic>
        <p:nvPicPr>
          <p:cNvPr id="855" name="Google Shape;855;p62"/>
          <p:cNvPicPr preferRelativeResize="0"/>
          <p:nvPr/>
        </p:nvPicPr>
        <p:blipFill>
          <a:blip r:embed="rId5">
            <a:alphaModFix/>
          </a:blip>
          <a:stretch>
            <a:fillRect/>
          </a:stretch>
        </p:blipFill>
        <p:spPr>
          <a:xfrm>
            <a:off x="3188394" y="4513330"/>
            <a:ext cx="388672" cy="267214"/>
          </a:xfrm>
          <a:prstGeom prst="rect">
            <a:avLst/>
          </a:prstGeom>
          <a:noFill/>
          <a:ln>
            <a:noFill/>
          </a:ln>
        </p:spPr>
      </p:pic>
      <p:pic>
        <p:nvPicPr>
          <p:cNvPr id="856" name="Google Shape;856;p62"/>
          <p:cNvPicPr preferRelativeResize="0"/>
          <p:nvPr/>
        </p:nvPicPr>
        <p:blipFill>
          <a:blip r:embed="rId5">
            <a:alphaModFix/>
          </a:blip>
          <a:stretch>
            <a:fillRect/>
          </a:stretch>
        </p:blipFill>
        <p:spPr>
          <a:xfrm>
            <a:off x="3876887" y="4513330"/>
            <a:ext cx="388672" cy="267214"/>
          </a:xfrm>
          <a:prstGeom prst="rect">
            <a:avLst/>
          </a:prstGeom>
          <a:noFill/>
          <a:ln>
            <a:noFill/>
          </a:ln>
        </p:spPr>
      </p:pic>
      <p:pic>
        <p:nvPicPr>
          <p:cNvPr id="857" name="Google Shape;857;p62"/>
          <p:cNvPicPr preferRelativeResize="0"/>
          <p:nvPr/>
        </p:nvPicPr>
        <p:blipFill>
          <a:blip r:embed="rId5">
            <a:alphaModFix/>
          </a:blip>
          <a:stretch>
            <a:fillRect/>
          </a:stretch>
        </p:blipFill>
        <p:spPr>
          <a:xfrm>
            <a:off x="4565381" y="4489249"/>
            <a:ext cx="388672" cy="267214"/>
          </a:xfrm>
          <a:prstGeom prst="rect">
            <a:avLst/>
          </a:prstGeom>
          <a:noFill/>
          <a:ln>
            <a:noFill/>
          </a:ln>
        </p:spPr>
      </p:pic>
      <p:pic>
        <p:nvPicPr>
          <p:cNvPr id="858" name="Google Shape;858;p62"/>
          <p:cNvPicPr preferRelativeResize="0"/>
          <p:nvPr/>
        </p:nvPicPr>
        <p:blipFill>
          <a:blip r:embed="rId5">
            <a:alphaModFix/>
          </a:blip>
          <a:stretch>
            <a:fillRect/>
          </a:stretch>
        </p:blipFill>
        <p:spPr>
          <a:xfrm>
            <a:off x="6030971" y="4489249"/>
            <a:ext cx="388672" cy="267214"/>
          </a:xfrm>
          <a:prstGeom prst="rect">
            <a:avLst/>
          </a:prstGeom>
          <a:noFill/>
          <a:ln>
            <a:noFill/>
          </a:ln>
        </p:spPr>
      </p:pic>
      <p:pic>
        <p:nvPicPr>
          <p:cNvPr id="859" name="Google Shape;859;p62"/>
          <p:cNvPicPr preferRelativeResize="0"/>
          <p:nvPr/>
        </p:nvPicPr>
        <p:blipFill>
          <a:blip r:embed="rId5">
            <a:alphaModFix/>
          </a:blip>
          <a:stretch>
            <a:fillRect/>
          </a:stretch>
        </p:blipFill>
        <p:spPr>
          <a:xfrm>
            <a:off x="7496561" y="4489249"/>
            <a:ext cx="388672" cy="267214"/>
          </a:xfrm>
          <a:prstGeom prst="rect">
            <a:avLst/>
          </a:prstGeom>
          <a:noFill/>
          <a:ln>
            <a:noFill/>
          </a:ln>
        </p:spPr>
      </p:pic>
      <p:pic>
        <p:nvPicPr>
          <p:cNvPr id="860" name="Google Shape;860;p62"/>
          <p:cNvPicPr preferRelativeResize="0"/>
          <p:nvPr/>
        </p:nvPicPr>
        <p:blipFill>
          <a:blip r:embed="rId5">
            <a:alphaModFix/>
          </a:blip>
          <a:stretch>
            <a:fillRect/>
          </a:stretch>
        </p:blipFill>
        <p:spPr>
          <a:xfrm>
            <a:off x="1214000" y="4555035"/>
            <a:ext cx="388672" cy="267214"/>
          </a:xfrm>
          <a:prstGeom prst="rect">
            <a:avLst/>
          </a:prstGeom>
          <a:noFill/>
          <a:ln>
            <a:noFill/>
          </a:ln>
        </p:spPr>
      </p:pic>
      <p:pic>
        <p:nvPicPr>
          <p:cNvPr id="861" name="Google Shape;861;p62"/>
          <p:cNvPicPr preferRelativeResize="0"/>
          <p:nvPr/>
        </p:nvPicPr>
        <p:blipFill>
          <a:blip r:embed="rId5">
            <a:alphaModFix/>
          </a:blip>
          <a:stretch>
            <a:fillRect/>
          </a:stretch>
        </p:blipFill>
        <p:spPr>
          <a:xfrm>
            <a:off x="564317" y="4513330"/>
            <a:ext cx="388672" cy="267214"/>
          </a:xfrm>
          <a:prstGeom prst="rect">
            <a:avLst/>
          </a:prstGeom>
          <a:noFill/>
          <a:ln>
            <a:noFill/>
          </a:ln>
        </p:spPr>
      </p:pic>
      <p:pic>
        <p:nvPicPr>
          <p:cNvPr id="862" name="Google Shape;862;p62"/>
          <p:cNvPicPr preferRelativeResize="0"/>
          <p:nvPr/>
        </p:nvPicPr>
        <p:blipFill>
          <a:blip r:embed="rId5">
            <a:alphaModFix/>
          </a:blip>
          <a:stretch>
            <a:fillRect/>
          </a:stretch>
        </p:blipFill>
        <p:spPr>
          <a:xfrm>
            <a:off x="5298176" y="4489249"/>
            <a:ext cx="388672" cy="267214"/>
          </a:xfrm>
          <a:prstGeom prst="rect">
            <a:avLst/>
          </a:prstGeom>
          <a:noFill/>
          <a:ln>
            <a:noFill/>
          </a:ln>
        </p:spPr>
      </p:pic>
      <p:pic>
        <p:nvPicPr>
          <p:cNvPr id="863" name="Google Shape;863;p62"/>
          <p:cNvPicPr preferRelativeResize="0"/>
          <p:nvPr/>
        </p:nvPicPr>
        <p:blipFill>
          <a:blip r:embed="rId5">
            <a:alphaModFix/>
          </a:blip>
          <a:stretch>
            <a:fillRect/>
          </a:stretch>
        </p:blipFill>
        <p:spPr>
          <a:xfrm>
            <a:off x="6809331" y="4489249"/>
            <a:ext cx="388672" cy="267214"/>
          </a:xfrm>
          <a:prstGeom prst="rect">
            <a:avLst/>
          </a:prstGeom>
          <a:noFill/>
          <a:ln>
            <a:noFill/>
          </a:ln>
        </p:spPr>
      </p:pic>
      <p:pic>
        <p:nvPicPr>
          <p:cNvPr id="864" name="Google Shape;864;p62"/>
          <p:cNvPicPr preferRelativeResize="0"/>
          <p:nvPr/>
        </p:nvPicPr>
        <p:blipFill>
          <a:blip r:embed="rId5">
            <a:alphaModFix/>
          </a:blip>
          <a:stretch>
            <a:fillRect/>
          </a:stretch>
        </p:blipFill>
        <p:spPr>
          <a:xfrm>
            <a:off x="8183790" y="4489249"/>
            <a:ext cx="388672" cy="267214"/>
          </a:xfrm>
          <a:prstGeom prst="rect">
            <a:avLst/>
          </a:prstGeom>
          <a:noFill/>
          <a:ln>
            <a:noFill/>
          </a:ln>
        </p:spPr>
      </p:pic>
      <p:sp>
        <p:nvSpPr>
          <p:cNvPr id="4" name="Google Shape;723;p57">
            <a:extLst>
              <a:ext uri="{FF2B5EF4-FFF2-40B4-BE49-F238E27FC236}">
                <a16:creationId xmlns:a16="http://schemas.microsoft.com/office/drawing/2014/main" id="{0617297E-4DF9-238E-DDED-DB81A9272EF7}"/>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spTree>
    <p:extLst>
      <p:ext uri="{BB962C8B-B14F-4D97-AF65-F5344CB8AC3E}">
        <p14:creationId xmlns:p14="http://schemas.microsoft.com/office/powerpoint/2010/main" val="4152374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5" name="Google Shape;819;p62">
            <a:extLst>
              <a:ext uri="{FF2B5EF4-FFF2-40B4-BE49-F238E27FC236}">
                <a16:creationId xmlns:a16="http://schemas.microsoft.com/office/drawing/2014/main" id="{AAF5208C-E640-1C5F-A3D7-3F9271A89422}"/>
              </a:ext>
            </a:extLst>
          </p:cNvPr>
          <p:cNvSpPr/>
          <p:nvPr/>
        </p:nvSpPr>
        <p:spPr>
          <a:xfrm>
            <a:off x="311700" y="3165638"/>
            <a:ext cx="8520600" cy="1718400"/>
          </a:xfrm>
          <a:prstGeom prst="roundRect">
            <a:avLst>
              <a:gd name="adj" fmla="val 16667"/>
            </a:avLst>
          </a:prstGeom>
          <a:solidFill>
            <a:schemeClr val="accent6">
              <a:lumMod val="60000"/>
              <a:lumOff val="40000"/>
            </a:schemeClr>
          </a:solidFill>
          <a:ln w="38100"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922" name="Google Shape;922;p64"/>
          <p:cNvSpPr/>
          <p:nvPr/>
        </p:nvSpPr>
        <p:spPr>
          <a:xfrm>
            <a:off x="322225" y="966650"/>
            <a:ext cx="8520600" cy="1718400"/>
          </a:xfrm>
          <a:prstGeom prst="roundRect">
            <a:avLst>
              <a:gd name="adj" fmla="val 16667"/>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924" name="Google Shape;924;p64"/>
          <p:cNvPicPr preferRelativeResize="0"/>
          <p:nvPr/>
        </p:nvPicPr>
        <p:blipFill>
          <a:blip r:embed="rId3">
            <a:alphaModFix/>
          </a:blip>
          <a:stretch>
            <a:fillRect/>
          </a:stretch>
        </p:blipFill>
        <p:spPr>
          <a:xfrm>
            <a:off x="509837" y="1474841"/>
            <a:ext cx="8124326" cy="564315"/>
          </a:xfrm>
          <a:prstGeom prst="rect">
            <a:avLst/>
          </a:prstGeom>
          <a:noFill/>
          <a:ln>
            <a:noFill/>
          </a:ln>
        </p:spPr>
      </p:pic>
      <p:pic>
        <p:nvPicPr>
          <p:cNvPr id="925" name="Google Shape;925;p64"/>
          <p:cNvPicPr preferRelativeResize="0"/>
          <p:nvPr/>
        </p:nvPicPr>
        <p:blipFill>
          <a:blip r:embed="rId4">
            <a:alphaModFix/>
          </a:blip>
          <a:stretch>
            <a:fillRect/>
          </a:stretch>
        </p:blipFill>
        <p:spPr>
          <a:xfrm>
            <a:off x="621137" y="1077400"/>
            <a:ext cx="388684" cy="287411"/>
          </a:xfrm>
          <a:prstGeom prst="rect">
            <a:avLst/>
          </a:prstGeom>
          <a:noFill/>
          <a:ln>
            <a:noFill/>
          </a:ln>
        </p:spPr>
      </p:pic>
      <p:pic>
        <p:nvPicPr>
          <p:cNvPr id="926" name="Google Shape;926;p64"/>
          <p:cNvPicPr preferRelativeResize="0"/>
          <p:nvPr/>
        </p:nvPicPr>
        <p:blipFill>
          <a:blip r:embed="rId4">
            <a:alphaModFix/>
          </a:blip>
          <a:stretch>
            <a:fillRect/>
          </a:stretch>
        </p:blipFill>
        <p:spPr>
          <a:xfrm>
            <a:off x="1276725" y="1077400"/>
            <a:ext cx="388684" cy="287411"/>
          </a:xfrm>
          <a:prstGeom prst="rect">
            <a:avLst/>
          </a:prstGeom>
          <a:noFill/>
          <a:ln>
            <a:noFill/>
          </a:ln>
        </p:spPr>
      </p:pic>
      <p:pic>
        <p:nvPicPr>
          <p:cNvPr id="927" name="Google Shape;927;p64"/>
          <p:cNvPicPr preferRelativeResize="0"/>
          <p:nvPr/>
        </p:nvPicPr>
        <p:blipFill>
          <a:blip r:embed="rId4">
            <a:alphaModFix/>
          </a:blip>
          <a:stretch>
            <a:fillRect/>
          </a:stretch>
        </p:blipFill>
        <p:spPr>
          <a:xfrm>
            <a:off x="1932314" y="1077400"/>
            <a:ext cx="388684" cy="287411"/>
          </a:xfrm>
          <a:prstGeom prst="rect">
            <a:avLst/>
          </a:prstGeom>
          <a:noFill/>
          <a:ln>
            <a:noFill/>
          </a:ln>
        </p:spPr>
      </p:pic>
      <p:pic>
        <p:nvPicPr>
          <p:cNvPr id="928" name="Google Shape;928;p64"/>
          <p:cNvPicPr preferRelativeResize="0"/>
          <p:nvPr/>
        </p:nvPicPr>
        <p:blipFill>
          <a:blip r:embed="rId4">
            <a:alphaModFix/>
          </a:blip>
          <a:stretch>
            <a:fillRect/>
          </a:stretch>
        </p:blipFill>
        <p:spPr>
          <a:xfrm>
            <a:off x="2647829" y="1077400"/>
            <a:ext cx="388684" cy="287411"/>
          </a:xfrm>
          <a:prstGeom prst="rect">
            <a:avLst/>
          </a:prstGeom>
          <a:noFill/>
          <a:ln>
            <a:noFill/>
          </a:ln>
        </p:spPr>
      </p:pic>
      <p:pic>
        <p:nvPicPr>
          <p:cNvPr id="929" name="Google Shape;929;p64"/>
          <p:cNvPicPr preferRelativeResize="0"/>
          <p:nvPr/>
        </p:nvPicPr>
        <p:blipFill>
          <a:blip r:embed="rId4">
            <a:alphaModFix/>
          </a:blip>
          <a:stretch>
            <a:fillRect/>
          </a:stretch>
        </p:blipFill>
        <p:spPr>
          <a:xfrm>
            <a:off x="3303418" y="1077400"/>
            <a:ext cx="388684" cy="287411"/>
          </a:xfrm>
          <a:prstGeom prst="rect">
            <a:avLst/>
          </a:prstGeom>
          <a:noFill/>
          <a:ln>
            <a:noFill/>
          </a:ln>
        </p:spPr>
      </p:pic>
      <p:pic>
        <p:nvPicPr>
          <p:cNvPr id="930" name="Google Shape;930;p64"/>
          <p:cNvPicPr preferRelativeResize="0"/>
          <p:nvPr/>
        </p:nvPicPr>
        <p:blipFill>
          <a:blip r:embed="rId4">
            <a:alphaModFix/>
          </a:blip>
          <a:stretch>
            <a:fillRect/>
          </a:stretch>
        </p:blipFill>
        <p:spPr>
          <a:xfrm>
            <a:off x="3959006" y="1077400"/>
            <a:ext cx="388684" cy="287411"/>
          </a:xfrm>
          <a:prstGeom prst="rect">
            <a:avLst/>
          </a:prstGeom>
          <a:noFill/>
          <a:ln>
            <a:noFill/>
          </a:ln>
        </p:spPr>
      </p:pic>
      <p:pic>
        <p:nvPicPr>
          <p:cNvPr id="931" name="Google Shape;931;p64"/>
          <p:cNvPicPr preferRelativeResize="0"/>
          <p:nvPr/>
        </p:nvPicPr>
        <p:blipFill>
          <a:blip r:embed="rId4">
            <a:alphaModFix/>
          </a:blip>
          <a:stretch>
            <a:fillRect/>
          </a:stretch>
        </p:blipFill>
        <p:spPr>
          <a:xfrm>
            <a:off x="4719789" y="1077400"/>
            <a:ext cx="388684" cy="287411"/>
          </a:xfrm>
          <a:prstGeom prst="rect">
            <a:avLst/>
          </a:prstGeom>
          <a:noFill/>
          <a:ln>
            <a:noFill/>
          </a:ln>
        </p:spPr>
      </p:pic>
      <p:pic>
        <p:nvPicPr>
          <p:cNvPr id="932" name="Google Shape;932;p64"/>
          <p:cNvPicPr preferRelativeResize="0"/>
          <p:nvPr/>
        </p:nvPicPr>
        <p:blipFill>
          <a:blip r:embed="rId4">
            <a:alphaModFix/>
          </a:blip>
          <a:stretch>
            <a:fillRect/>
          </a:stretch>
        </p:blipFill>
        <p:spPr>
          <a:xfrm>
            <a:off x="5375377" y="1077400"/>
            <a:ext cx="388684" cy="287411"/>
          </a:xfrm>
          <a:prstGeom prst="rect">
            <a:avLst/>
          </a:prstGeom>
          <a:noFill/>
          <a:ln>
            <a:noFill/>
          </a:ln>
        </p:spPr>
      </p:pic>
      <p:pic>
        <p:nvPicPr>
          <p:cNvPr id="933" name="Google Shape;933;p64"/>
          <p:cNvPicPr preferRelativeResize="0"/>
          <p:nvPr/>
        </p:nvPicPr>
        <p:blipFill>
          <a:blip r:embed="rId4">
            <a:alphaModFix/>
          </a:blip>
          <a:stretch>
            <a:fillRect/>
          </a:stretch>
        </p:blipFill>
        <p:spPr>
          <a:xfrm>
            <a:off x="6030966" y="1077400"/>
            <a:ext cx="388684" cy="287411"/>
          </a:xfrm>
          <a:prstGeom prst="rect">
            <a:avLst/>
          </a:prstGeom>
          <a:noFill/>
          <a:ln>
            <a:noFill/>
          </a:ln>
        </p:spPr>
      </p:pic>
      <p:pic>
        <p:nvPicPr>
          <p:cNvPr id="934" name="Google Shape;934;p64"/>
          <p:cNvPicPr preferRelativeResize="0"/>
          <p:nvPr/>
        </p:nvPicPr>
        <p:blipFill>
          <a:blip r:embed="rId4">
            <a:alphaModFix/>
          </a:blip>
          <a:stretch>
            <a:fillRect/>
          </a:stretch>
        </p:blipFill>
        <p:spPr>
          <a:xfrm>
            <a:off x="6857925" y="1077400"/>
            <a:ext cx="388684" cy="287411"/>
          </a:xfrm>
          <a:prstGeom prst="rect">
            <a:avLst/>
          </a:prstGeom>
          <a:noFill/>
          <a:ln>
            <a:noFill/>
          </a:ln>
        </p:spPr>
      </p:pic>
      <p:pic>
        <p:nvPicPr>
          <p:cNvPr id="935" name="Google Shape;935;p64"/>
          <p:cNvPicPr preferRelativeResize="0"/>
          <p:nvPr/>
        </p:nvPicPr>
        <p:blipFill>
          <a:blip r:embed="rId4">
            <a:alphaModFix/>
          </a:blip>
          <a:stretch>
            <a:fillRect/>
          </a:stretch>
        </p:blipFill>
        <p:spPr>
          <a:xfrm>
            <a:off x="7513514" y="1077400"/>
            <a:ext cx="388684" cy="287411"/>
          </a:xfrm>
          <a:prstGeom prst="rect">
            <a:avLst/>
          </a:prstGeom>
          <a:noFill/>
          <a:ln>
            <a:noFill/>
          </a:ln>
        </p:spPr>
      </p:pic>
      <p:pic>
        <p:nvPicPr>
          <p:cNvPr id="936" name="Google Shape;936;p64"/>
          <p:cNvPicPr preferRelativeResize="0"/>
          <p:nvPr/>
        </p:nvPicPr>
        <p:blipFill>
          <a:blip r:embed="rId4">
            <a:alphaModFix/>
          </a:blip>
          <a:stretch>
            <a:fillRect/>
          </a:stretch>
        </p:blipFill>
        <p:spPr>
          <a:xfrm>
            <a:off x="8169102" y="1077400"/>
            <a:ext cx="388684" cy="287411"/>
          </a:xfrm>
          <a:prstGeom prst="rect">
            <a:avLst/>
          </a:prstGeom>
          <a:noFill/>
          <a:ln>
            <a:noFill/>
          </a:ln>
        </p:spPr>
      </p:pic>
      <p:pic>
        <p:nvPicPr>
          <p:cNvPr id="937" name="Google Shape;937;p64"/>
          <p:cNvPicPr preferRelativeResize="0"/>
          <p:nvPr/>
        </p:nvPicPr>
        <p:blipFill>
          <a:blip r:embed="rId5">
            <a:alphaModFix/>
          </a:blip>
          <a:stretch>
            <a:fillRect/>
          </a:stretch>
        </p:blipFill>
        <p:spPr>
          <a:xfrm>
            <a:off x="1863683" y="2245493"/>
            <a:ext cx="388672" cy="267214"/>
          </a:xfrm>
          <a:prstGeom prst="rect">
            <a:avLst/>
          </a:prstGeom>
          <a:noFill/>
          <a:ln>
            <a:noFill/>
          </a:ln>
        </p:spPr>
      </p:pic>
      <p:pic>
        <p:nvPicPr>
          <p:cNvPr id="938" name="Google Shape;938;p64"/>
          <p:cNvPicPr preferRelativeResize="0"/>
          <p:nvPr/>
        </p:nvPicPr>
        <p:blipFill>
          <a:blip r:embed="rId5">
            <a:alphaModFix/>
          </a:blip>
          <a:stretch>
            <a:fillRect/>
          </a:stretch>
        </p:blipFill>
        <p:spPr>
          <a:xfrm>
            <a:off x="3188394" y="2245493"/>
            <a:ext cx="388672" cy="267214"/>
          </a:xfrm>
          <a:prstGeom prst="rect">
            <a:avLst/>
          </a:prstGeom>
          <a:noFill/>
          <a:ln>
            <a:noFill/>
          </a:ln>
        </p:spPr>
      </p:pic>
      <p:pic>
        <p:nvPicPr>
          <p:cNvPr id="939" name="Google Shape;939;p64"/>
          <p:cNvPicPr preferRelativeResize="0"/>
          <p:nvPr/>
        </p:nvPicPr>
        <p:blipFill>
          <a:blip r:embed="rId5">
            <a:alphaModFix/>
          </a:blip>
          <a:stretch>
            <a:fillRect/>
          </a:stretch>
        </p:blipFill>
        <p:spPr>
          <a:xfrm>
            <a:off x="3876887" y="2245493"/>
            <a:ext cx="388672" cy="267214"/>
          </a:xfrm>
          <a:prstGeom prst="rect">
            <a:avLst/>
          </a:prstGeom>
          <a:noFill/>
          <a:ln>
            <a:noFill/>
          </a:ln>
        </p:spPr>
      </p:pic>
      <p:pic>
        <p:nvPicPr>
          <p:cNvPr id="940" name="Google Shape;940;p64"/>
          <p:cNvPicPr preferRelativeResize="0"/>
          <p:nvPr/>
        </p:nvPicPr>
        <p:blipFill>
          <a:blip r:embed="rId5">
            <a:alphaModFix/>
          </a:blip>
          <a:stretch>
            <a:fillRect/>
          </a:stretch>
        </p:blipFill>
        <p:spPr>
          <a:xfrm>
            <a:off x="4565381" y="2221412"/>
            <a:ext cx="388672" cy="267214"/>
          </a:xfrm>
          <a:prstGeom prst="rect">
            <a:avLst/>
          </a:prstGeom>
          <a:noFill/>
          <a:ln>
            <a:noFill/>
          </a:ln>
        </p:spPr>
      </p:pic>
      <p:pic>
        <p:nvPicPr>
          <p:cNvPr id="941" name="Google Shape;941;p64"/>
          <p:cNvPicPr preferRelativeResize="0"/>
          <p:nvPr/>
        </p:nvPicPr>
        <p:blipFill>
          <a:blip r:embed="rId5">
            <a:alphaModFix/>
          </a:blip>
          <a:stretch>
            <a:fillRect/>
          </a:stretch>
        </p:blipFill>
        <p:spPr>
          <a:xfrm>
            <a:off x="6030971" y="2221412"/>
            <a:ext cx="388672" cy="267214"/>
          </a:xfrm>
          <a:prstGeom prst="rect">
            <a:avLst/>
          </a:prstGeom>
          <a:noFill/>
          <a:ln>
            <a:noFill/>
          </a:ln>
        </p:spPr>
      </p:pic>
      <p:pic>
        <p:nvPicPr>
          <p:cNvPr id="942" name="Google Shape;942;p64"/>
          <p:cNvPicPr preferRelativeResize="0"/>
          <p:nvPr/>
        </p:nvPicPr>
        <p:blipFill>
          <a:blip r:embed="rId5">
            <a:alphaModFix/>
          </a:blip>
          <a:stretch>
            <a:fillRect/>
          </a:stretch>
        </p:blipFill>
        <p:spPr>
          <a:xfrm>
            <a:off x="7496561" y="2221412"/>
            <a:ext cx="388672" cy="267214"/>
          </a:xfrm>
          <a:prstGeom prst="rect">
            <a:avLst/>
          </a:prstGeom>
          <a:noFill/>
          <a:ln>
            <a:noFill/>
          </a:ln>
        </p:spPr>
      </p:pic>
      <p:pic>
        <p:nvPicPr>
          <p:cNvPr id="943" name="Google Shape;943;p64"/>
          <p:cNvPicPr preferRelativeResize="0"/>
          <p:nvPr/>
        </p:nvPicPr>
        <p:blipFill>
          <a:blip r:embed="rId3">
            <a:alphaModFix/>
          </a:blip>
          <a:stretch>
            <a:fillRect/>
          </a:stretch>
        </p:blipFill>
        <p:spPr>
          <a:xfrm>
            <a:off x="509837" y="3742678"/>
            <a:ext cx="8124326" cy="564315"/>
          </a:xfrm>
          <a:prstGeom prst="rect">
            <a:avLst/>
          </a:prstGeom>
          <a:noFill/>
          <a:ln>
            <a:noFill/>
          </a:ln>
        </p:spPr>
      </p:pic>
      <p:pic>
        <p:nvPicPr>
          <p:cNvPr id="944" name="Google Shape;944;p64"/>
          <p:cNvPicPr preferRelativeResize="0"/>
          <p:nvPr/>
        </p:nvPicPr>
        <p:blipFill>
          <a:blip r:embed="rId4">
            <a:alphaModFix/>
          </a:blip>
          <a:stretch>
            <a:fillRect/>
          </a:stretch>
        </p:blipFill>
        <p:spPr>
          <a:xfrm>
            <a:off x="621137" y="3345237"/>
            <a:ext cx="388684" cy="287411"/>
          </a:xfrm>
          <a:prstGeom prst="rect">
            <a:avLst/>
          </a:prstGeom>
          <a:noFill/>
          <a:ln>
            <a:noFill/>
          </a:ln>
        </p:spPr>
      </p:pic>
      <p:pic>
        <p:nvPicPr>
          <p:cNvPr id="945" name="Google Shape;945;p64"/>
          <p:cNvPicPr preferRelativeResize="0"/>
          <p:nvPr/>
        </p:nvPicPr>
        <p:blipFill>
          <a:blip r:embed="rId4">
            <a:alphaModFix/>
          </a:blip>
          <a:stretch>
            <a:fillRect/>
          </a:stretch>
        </p:blipFill>
        <p:spPr>
          <a:xfrm>
            <a:off x="1276725" y="3345237"/>
            <a:ext cx="388684" cy="287411"/>
          </a:xfrm>
          <a:prstGeom prst="rect">
            <a:avLst/>
          </a:prstGeom>
          <a:noFill/>
          <a:ln>
            <a:noFill/>
          </a:ln>
        </p:spPr>
      </p:pic>
      <p:pic>
        <p:nvPicPr>
          <p:cNvPr id="946" name="Google Shape;946;p64"/>
          <p:cNvPicPr preferRelativeResize="0"/>
          <p:nvPr/>
        </p:nvPicPr>
        <p:blipFill>
          <a:blip r:embed="rId4">
            <a:alphaModFix/>
          </a:blip>
          <a:stretch>
            <a:fillRect/>
          </a:stretch>
        </p:blipFill>
        <p:spPr>
          <a:xfrm>
            <a:off x="1932314" y="3345237"/>
            <a:ext cx="388684" cy="287411"/>
          </a:xfrm>
          <a:prstGeom prst="rect">
            <a:avLst/>
          </a:prstGeom>
          <a:noFill/>
          <a:ln>
            <a:noFill/>
          </a:ln>
        </p:spPr>
      </p:pic>
      <p:pic>
        <p:nvPicPr>
          <p:cNvPr id="947" name="Google Shape;947;p64"/>
          <p:cNvPicPr preferRelativeResize="0"/>
          <p:nvPr/>
        </p:nvPicPr>
        <p:blipFill>
          <a:blip r:embed="rId4">
            <a:alphaModFix/>
          </a:blip>
          <a:stretch>
            <a:fillRect/>
          </a:stretch>
        </p:blipFill>
        <p:spPr>
          <a:xfrm>
            <a:off x="2647829" y="3345237"/>
            <a:ext cx="388684" cy="287411"/>
          </a:xfrm>
          <a:prstGeom prst="rect">
            <a:avLst/>
          </a:prstGeom>
          <a:noFill/>
          <a:ln>
            <a:noFill/>
          </a:ln>
        </p:spPr>
      </p:pic>
      <p:pic>
        <p:nvPicPr>
          <p:cNvPr id="948" name="Google Shape;948;p64"/>
          <p:cNvPicPr preferRelativeResize="0"/>
          <p:nvPr/>
        </p:nvPicPr>
        <p:blipFill>
          <a:blip r:embed="rId4">
            <a:alphaModFix/>
          </a:blip>
          <a:stretch>
            <a:fillRect/>
          </a:stretch>
        </p:blipFill>
        <p:spPr>
          <a:xfrm>
            <a:off x="3303418" y="3345237"/>
            <a:ext cx="388684" cy="287411"/>
          </a:xfrm>
          <a:prstGeom prst="rect">
            <a:avLst/>
          </a:prstGeom>
          <a:noFill/>
          <a:ln>
            <a:noFill/>
          </a:ln>
        </p:spPr>
      </p:pic>
      <p:pic>
        <p:nvPicPr>
          <p:cNvPr id="949" name="Google Shape;949;p64"/>
          <p:cNvPicPr preferRelativeResize="0"/>
          <p:nvPr/>
        </p:nvPicPr>
        <p:blipFill>
          <a:blip r:embed="rId4">
            <a:alphaModFix/>
          </a:blip>
          <a:stretch>
            <a:fillRect/>
          </a:stretch>
        </p:blipFill>
        <p:spPr>
          <a:xfrm>
            <a:off x="3959006" y="3345237"/>
            <a:ext cx="388684" cy="287411"/>
          </a:xfrm>
          <a:prstGeom prst="rect">
            <a:avLst/>
          </a:prstGeom>
          <a:noFill/>
          <a:ln>
            <a:noFill/>
          </a:ln>
        </p:spPr>
      </p:pic>
      <p:pic>
        <p:nvPicPr>
          <p:cNvPr id="950" name="Google Shape;950;p64"/>
          <p:cNvPicPr preferRelativeResize="0"/>
          <p:nvPr/>
        </p:nvPicPr>
        <p:blipFill>
          <a:blip r:embed="rId4">
            <a:alphaModFix/>
          </a:blip>
          <a:stretch>
            <a:fillRect/>
          </a:stretch>
        </p:blipFill>
        <p:spPr>
          <a:xfrm>
            <a:off x="4719789" y="3345237"/>
            <a:ext cx="388684" cy="287411"/>
          </a:xfrm>
          <a:prstGeom prst="rect">
            <a:avLst/>
          </a:prstGeom>
          <a:noFill/>
          <a:ln>
            <a:noFill/>
          </a:ln>
        </p:spPr>
      </p:pic>
      <p:pic>
        <p:nvPicPr>
          <p:cNvPr id="951" name="Google Shape;951;p64"/>
          <p:cNvPicPr preferRelativeResize="0"/>
          <p:nvPr/>
        </p:nvPicPr>
        <p:blipFill>
          <a:blip r:embed="rId4">
            <a:alphaModFix/>
          </a:blip>
          <a:stretch>
            <a:fillRect/>
          </a:stretch>
        </p:blipFill>
        <p:spPr>
          <a:xfrm>
            <a:off x="5375377" y="3345237"/>
            <a:ext cx="388684" cy="287411"/>
          </a:xfrm>
          <a:prstGeom prst="rect">
            <a:avLst/>
          </a:prstGeom>
          <a:noFill/>
          <a:ln>
            <a:noFill/>
          </a:ln>
        </p:spPr>
      </p:pic>
      <p:pic>
        <p:nvPicPr>
          <p:cNvPr id="952" name="Google Shape;952;p64"/>
          <p:cNvPicPr preferRelativeResize="0"/>
          <p:nvPr/>
        </p:nvPicPr>
        <p:blipFill>
          <a:blip r:embed="rId4">
            <a:alphaModFix/>
          </a:blip>
          <a:stretch>
            <a:fillRect/>
          </a:stretch>
        </p:blipFill>
        <p:spPr>
          <a:xfrm>
            <a:off x="6030966" y="3345237"/>
            <a:ext cx="388684" cy="287411"/>
          </a:xfrm>
          <a:prstGeom prst="rect">
            <a:avLst/>
          </a:prstGeom>
          <a:noFill/>
          <a:ln>
            <a:noFill/>
          </a:ln>
        </p:spPr>
      </p:pic>
      <p:pic>
        <p:nvPicPr>
          <p:cNvPr id="953" name="Google Shape;953;p64"/>
          <p:cNvPicPr preferRelativeResize="0"/>
          <p:nvPr/>
        </p:nvPicPr>
        <p:blipFill>
          <a:blip r:embed="rId4">
            <a:alphaModFix/>
          </a:blip>
          <a:stretch>
            <a:fillRect/>
          </a:stretch>
        </p:blipFill>
        <p:spPr>
          <a:xfrm>
            <a:off x="6857925" y="3345237"/>
            <a:ext cx="388684" cy="287411"/>
          </a:xfrm>
          <a:prstGeom prst="rect">
            <a:avLst/>
          </a:prstGeom>
          <a:noFill/>
          <a:ln>
            <a:noFill/>
          </a:ln>
        </p:spPr>
      </p:pic>
      <p:pic>
        <p:nvPicPr>
          <p:cNvPr id="954" name="Google Shape;954;p64"/>
          <p:cNvPicPr preferRelativeResize="0"/>
          <p:nvPr/>
        </p:nvPicPr>
        <p:blipFill>
          <a:blip r:embed="rId4">
            <a:alphaModFix/>
          </a:blip>
          <a:stretch>
            <a:fillRect/>
          </a:stretch>
        </p:blipFill>
        <p:spPr>
          <a:xfrm>
            <a:off x="7513514" y="3345237"/>
            <a:ext cx="388684" cy="287411"/>
          </a:xfrm>
          <a:prstGeom prst="rect">
            <a:avLst/>
          </a:prstGeom>
          <a:noFill/>
          <a:ln>
            <a:noFill/>
          </a:ln>
        </p:spPr>
      </p:pic>
      <p:pic>
        <p:nvPicPr>
          <p:cNvPr id="955" name="Google Shape;955;p64"/>
          <p:cNvPicPr preferRelativeResize="0"/>
          <p:nvPr/>
        </p:nvPicPr>
        <p:blipFill>
          <a:blip r:embed="rId4">
            <a:alphaModFix/>
          </a:blip>
          <a:stretch>
            <a:fillRect/>
          </a:stretch>
        </p:blipFill>
        <p:spPr>
          <a:xfrm>
            <a:off x="8169102" y="3345237"/>
            <a:ext cx="388684" cy="287411"/>
          </a:xfrm>
          <a:prstGeom prst="rect">
            <a:avLst/>
          </a:prstGeom>
          <a:noFill/>
          <a:ln>
            <a:noFill/>
          </a:ln>
        </p:spPr>
      </p:pic>
      <p:pic>
        <p:nvPicPr>
          <p:cNvPr id="956" name="Google Shape;956;p64"/>
          <p:cNvPicPr preferRelativeResize="0"/>
          <p:nvPr/>
        </p:nvPicPr>
        <p:blipFill>
          <a:blip r:embed="rId5">
            <a:alphaModFix/>
          </a:blip>
          <a:stretch>
            <a:fillRect/>
          </a:stretch>
        </p:blipFill>
        <p:spPr>
          <a:xfrm>
            <a:off x="1863683" y="4513330"/>
            <a:ext cx="388672" cy="267214"/>
          </a:xfrm>
          <a:prstGeom prst="rect">
            <a:avLst/>
          </a:prstGeom>
          <a:noFill/>
          <a:ln>
            <a:noFill/>
          </a:ln>
        </p:spPr>
      </p:pic>
      <p:pic>
        <p:nvPicPr>
          <p:cNvPr id="957" name="Google Shape;957;p64"/>
          <p:cNvPicPr preferRelativeResize="0"/>
          <p:nvPr/>
        </p:nvPicPr>
        <p:blipFill>
          <a:blip r:embed="rId5">
            <a:alphaModFix/>
          </a:blip>
          <a:stretch>
            <a:fillRect/>
          </a:stretch>
        </p:blipFill>
        <p:spPr>
          <a:xfrm>
            <a:off x="3188394" y="4513330"/>
            <a:ext cx="388672" cy="267214"/>
          </a:xfrm>
          <a:prstGeom prst="rect">
            <a:avLst/>
          </a:prstGeom>
          <a:noFill/>
          <a:ln>
            <a:noFill/>
          </a:ln>
        </p:spPr>
      </p:pic>
      <p:pic>
        <p:nvPicPr>
          <p:cNvPr id="958" name="Google Shape;958;p64"/>
          <p:cNvPicPr preferRelativeResize="0"/>
          <p:nvPr/>
        </p:nvPicPr>
        <p:blipFill>
          <a:blip r:embed="rId5">
            <a:alphaModFix/>
          </a:blip>
          <a:stretch>
            <a:fillRect/>
          </a:stretch>
        </p:blipFill>
        <p:spPr>
          <a:xfrm>
            <a:off x="3876887" y="4513330"/>
            <a:ext cx="388672" cy="267214"/>
          </a:xfrm>
          <a:prstGeom prst="rect">
            <a:avLst/>
          </a:prstGeom>
          <a:noFill/>
          <a:ln>
            <a:noFill/>
          </a:ln>
        </p:spPr>
      </p:pic>
      <p:pic>
        <p:nvPicPr>
          <p:cNvPr id="959" name="Google Shape;959;p64"/>
          <p:cNvPicPr preferRelativeResize="0"/>
          <p:nvPr/>
        </p:nvPicPr>
        <p:blipFill>
          <a:blip r:embed="rId5">
            <a:alphaModFix/>
          </a:blip>
          <a:stretch>
            <a:fillRect/>
          </a:stretch>
        </p:blipFill>
        <p:spPr>
          <a:xfrm>
            <a:off x="4565381" y="4489249"/>
            <a:ext cx="388672" cy="267214"/>
          </a:xfrm>
          <a:prstGeom prst="rect">
            <a:avLst/>
          </a:prstGeom>
          <a:noFill/>
          <a:ln>
            <a:noFill/>
          </a:ln>
        </p:spPr>
      </p:pic>
      <p:pic>
        <p:nvPicPr>
          <p:cNvPr id="960" name="Google Shape;960;p64"/>
          <p:cNvPicPr preferRelativeResize="0"/>
          <p:nvPr/>
        </p:nvPicPr>
        <p:blipFill>
          <a:blip r:embed="rId5">
            <a:alphaModFix/>
          </a:blip>
          <a:stretch>
            <a:fillRect/>
          </a:stretch>
        </p:blipFill>
        <p:spPr>
          <a:xfrm>
            <a:off x="6030971" y="4489249"/>
            <a:ext cx="388672" cy="267214"/>
          </a:xfrm>
          <a:prstGeom prst="rect">
            <a:avLst/>
          </a:prstGeom>
          <a:noFill/>
          <a:ln>
            <a:noFill/>
          </a:ln>
        </p:spPr>
      </p:pic>
      <p:pic>
        <p:nvPicPr>
          <p:cNvPr id="961" name="Google Shape;961;p64"/>
          <p:cNvPicPr preferRelativeResize="0"/>
          <p:nvPr/>
        </p:nvPicPr>
        <p:blipFill>
          <a:blip r:embed="rId5">
            <a:alphaModFix/>
          </a:blip>
          <a:stretch>
            <a:fillRect/>
          </a:stretch>
        </p:blipFill>
        <p:spPr>
          <a:xfrm>
            <a:off x="7496561" y="4489249"/>
            <a:ext cx="388672" cy="267214"/>
          </a:xfrm>
          <a:prstGeom prst="rect">
            <a:avLst/>
          </a:prstGeom>
          <a:noFill/>
          <a:ln>
            <a:noFill/>
          </a:ln>
        </p:spPr>
      </p:pic>
      <p:pic>
        <p:nvPicPr>
          <p:cNvPr id="962" name="Google Shape;962;p64"/>
          <p:cNvPicPr preferRelativeResize="0"/>
          <p:nvPr/>
        </p:nvPicPr>
        <p:blipFill>
          <a:blip r:embed="rId5">
            <a:alphaModFix/>
          </a:blip>
          <a:stretch>
            <a:fillRect/>
          </a:stretch>
        </p:blipFill>
        <p:spPr>
          <a:xfrm>
            <a:off x="1214000" y="4555035"/>
            <a:ext cx="388672" cy="267214"/>
          </a:xfrm>
          <a:prstGeom prst="rect">
            <a:avLst/>
          </a:prstGeom>
          <a:noFill/>
          <a:ln>
            <a:noFill/>
          </a:ln>
        </p:spPr>
      </p:pic>
      <p:pic>
        <p:nvPicPr>
          <p:cNvPr id="963" name="Google Shape;963;p64"/>
          <p:cNvPicPr preferRelativeResize="0"/>
          <p:nvPr/>
        </p:nvPicPr>
        <p:blipFill>
          <a:blip r:embed="rId5">
            <a:alphaModFix/>
          </a:blip>
          <a:stretch>
            <a:fillRect/>
          </a:stretch>
        </p:blipFill>
        <p:spPr>
          <a:xfrm>
            <a:off x="564317" y="4513330"/>
            <a:ext cx="388672" cy="267214"/>
          </a:xfrm>
          <a:prstGeom prst="rect">
            <a:avLst/>
          </a:prstGeom>
          <a:noFill/>
          <a:ln>
            <a:noFill/>
          </a:ln>
        </p:spPr>
      </p:pic>
      <p:pic>
        <p:nvPicPr>
          <p:cNvPr id="964" name="Google Shape;964;p64"/>
          <p:cNvPicPr preferRelativeResize="0"/>
          <p:nvPr/>
        </p:nvPicPr>
        <p:blipFill>
          <a:blip r:embed="rId5">
            <a:alphaModFix/>
          </a:blip>
          <a:stretch>
            <a:fillRect/>
          </a:stretch>
        </p:blipFill>
        <p:spPr>
          <a:xfrm>
            <a:off x="5298176" y="4489249"/>
            <a:ext cx="388672" cy="267214"/>
          </a:xfrm>
          <a:prstGeom prst="rect">
            <a:avLst/>
          </a:prstGeom>
          <a:noFill/>
          <a:ln>
            <a:noFill/>
          </a:ln>
        </p:spPr>
      </p:pic>
      <p:pic>
        <p:nvPicPr>
          <p:cNvPr id="965" name="Google Shape;965;p64"/>
          <p:cNvPicPr preferRelativeResize="0"/>
          <p:nvPr/>
        </p:nvPicPr>
        <p:blipFill>
          <a:blip r:embed="rId5">
            <a:alphaModFix/>
          </a:blip>
          <a:stretch>
            <a:fillRect/>
          </a:stretch>
        </p:blipFill>
        <p:spPr>
          <a:xfrm>
            <a:off x="6809331" y="4489249"/>
            <a:ext cx="388672" cy="267214"/>
          </a:xfrm>
          <a:prstGeom prst="rect">
            <a:avLst/>
          </a:prstGeom>
          <a:noFill/>
          <a:ln>
            <a:noFill/>
          </a:ln>
        </p:spPr>
      </p:pic>
      <p:pic>
        <p:nvPicPr>
          <p:cNvPr id="966" name="Google Shape;966;p64"/>
          <p:cNvPicPr preferRelativeResize="0"/>
          <p:nvPr/>
        </p:nvPicPr>
        <p:blipFill>
          <a:blip r:embed="rId5">
            <a:alphaModFix/>
          </a:blip>
          <a:stretch>
            <a:fillRect/>
          </a:stretch>
        </p:blipFill>
        <p:spPr>
          <a:xfrm>
            <a:off x="8183790" y="4489249"/>
            <a:ext cx="388672" cy="267214"/>
          </a:xfrm>
          <a:prstGeom prst="rect">
            <a:avLst/>
          </a:prstGeom>
          <a:noFill/>
          <a:ln>
            <a:noFill/>
          </a:ln>
        </p:spPr>
      </p:pic>
      <p:pic>
        <p:nvPicPr>
          <p:cNvPr id="967" name="Google Shape;967;p64"/>
          <p:cNvPicPr preferRelativeResize="0"/>
          <p:nvPr/>
        </p:nvPicPr>
        <p:blipFill>
          <a:blip r:embed="rId6">
            <a:alphaModFix/>
          </a:blip>
          <a:stretch>
            <a:fillRect/>
          </a:stretch>
        </p:blipFill>
        <p:spPr>
          <a:xfrm>
            <a:off x="4018950" y="1233297"/>
            <a:ext cx="1308113" cy="1088391"/>
          </a:xfrm>
          <a:prstGeom prst="rect">
            <a:avLst/>
          </a:prstGeom>
          <a:noFill/>
          <a:ln>
            <a:noFill/>
          </a:ln>
        </p:spPr>
      </p:pic>
      <p:pic>
        <p:nvPicPr>
          <p:cNvPr id="968" name="Google Shape;968;p64"/>
          <p:cNvPicPr preferRelativeResize="0"/>
          <p:nvPr/>
        </p:nvPicPr>
        <p:blipFill>
          <a:blip r:embed="rId7">
            <a:alphaModFix/>
          </a:blip>
          <a:stretch>
            <a:fillRect/>
          </a:stretch>
        </p:blipFill>
        <p:spPr>
          <a:xfrm>
            <a:off x="3595449" y="2947263"/>
            <a:ext cx="2155137" cy="2155137"/>
          </a:xfrm>
          <a:prstGeom prst="rect">
            <a:avLst/>
          </a:prstGeom>
          <a:noFill/>
          <a:ln>
            <a:noFill/>
          </a:ln>
        </p:spPr>
      </p:pic>
      <p:sp>
        <p:nvSpPr>
          <p:cNvPr id="4" name="Google Shape;723;p57">
            <a:extLst>
              <a:ext uri="{FF2B5EF4-FFF2-40B4-BE49-F238E27FC236}">
                <a16:creationId xmlns:a16="http://schemas.microsoft.com/office/drawing/2014/main" id="{8B2B2CAF-0737-CC38-92DD-2064B37AD0FB}"/>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2" name="Google Shape;677;p52">
            <a:extLst>
              <a:ext uri="{FF2B5EF4-FFF2-40B4-BE49-F238E27FC236}">
                <a16:creationId xmlns:a16="http://schemas.microsoft.com/office/drawing/2014/main" id="{794959B7-7A59-7615-18E9-827BA0EC57BB}"/>
              </a:ext>
            </a:extLst>
          </p:cNvPr>
          <p:cNvSpPr txBox="1">
            <a:spLocks noGrp="1"/>
          </p:cNvSpPr>
          <p:nvPr>
            <p:ph type="body" idx="1"/>
          </p:nvPr>
        </p:nvSpPr>
        <p:spPr>
          <a:xfrm>
            <a:off x="311700" y="1092400"/>
            <a:ext cx="8091155" cy="337372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000" dirty="0"/>
              <a:t>n=78 English-speaking children, 3-5yos</a:t>
            </a:r>
          </a:p>
          <a:p>
            <a:pPr marL="0" lvl="0" indent="0" algn="l" rtl="0">
              <a:spcBef>
                <a:spcPts val="0"/>
              </a:spcBef>
              <a:spcAft>
                <a:spcPts val="0"/>
              </a:spcAft>
              <a:buNone/>
            </a:pPr>
            <a:r>
              <a:rPr lang="en-US" sz="2000" dirty="0"/>
              <a:t>Excluded 18 trials where participants started counting before the bunnies disappear.</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dirty="0"/>
              <a:t>All CP-knowers (can construct sets of 6 on Give-N task)</a:t>
            </a:r>
          </a:p>
          <a:p>
            <a:pPr marL="0" lvl="0" indent="0" algn="l" rtl="0">
              <a:spcBef>
                <a:spcPts val="0"/>
              </a:spcBef>
              <a:spcAft>
                <a:spcPts val="0"/>
              </a:spcAft>
              <a:buNone/>
            </a:pPr>
            <a:endParaRPr lang="en-US" sz="2000" dirty="0"/>
          </a:p>
          <a:p>
            <a:pPr marL="0" indent="0">
              <a:buNone/>
            </a:pPr>
            <a:r>
              <a:rPr lang="en-US" sz="2000" dirty="0"/>
              <a:t>Highest Count task</a:t>
            </a:r>
          </a:p>
          <a:p>
            <a:pPr marL="0" indent="0">
              <a:buNone/>
            </a:pPr>
            <a:r>
              <a:rPr lang="en-US" sz="2000" dirty="0"/>
              <a:t>* Not significant for any models</a:t>
            </a:r>
          </a:p>
          <a:p>
            <a:pPr marL="0" lvl="0" indent="0" algn="l" rtl="0">
              <a:spcBef>
                <a:spcPts val="0"/>
              </a:spcBef>
              <a:spcAft>
                <a:spcPts val="0"/>
              </a:spcAft>
              <a:buNone/>
            </a:pPr>
            <a:endParaRPr lang="en-US" sz="2000" dirty="0"/>
          </a:p>
          <a:p>
            <a:pPr marL="0" lvl="0" indent="0" algn="l" rtl="0">
              <a:spcBef>
                <a:spcPts val="0"/>
              </a:spcBef>
              <a:spcAft>
                <a:spcPts val="0"/>
              </a:spcAft>
              <a:buNone/>
            </a:pPr>
            <a:endParaRPr sz="2000" dirty="0"/>
          </a:p>
        </p:txBody>
      </p:sp>
      <p:sp>
        <p:nvSpPr>
          <p:cNvPr id="7" name="Google Shape;723;p57">
            <a:extLst>
              <a:ext uri="{FF2B5EF4-FFF2-40B4-BE49-F238E27FC236}">
                <a16:creationId xmlns:a16="http://schemas.microsoft.com/office/drawing/2014/main" id="{1135A564-CA56-24B6-5D4D-A5257A59B0C5}"/>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spTree>
    <p:extLst>
      <p:ext uri="{BB962C8B-B14F-4D97-AF65-F5344CB8AC3E}">
        <p14:creationId xmlns:p14="http://schemas.microsoft.com/office/powerpoint/2010/main" val="20538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29"/>
          <p:cNvGrpSpPr/>
          <p:nvPr/>
        </p:nvGrpSpPr>
        <p:grpSpPr>
          <a:xfrm>
            <a:off x="210102" y="112052"/>
            <a:ext cx="808289" cy="971127"/>
            <a:chOff x="152400" y="152400"/>
            <a:chExt cx="4128136" cy="4838701"/>
          </a:xfrm>
        </p:grpSpPr>
        <p:pic>
          <p:nvPicPr>
            <p:cNvPr id="129" name="Google Shape;129;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30" name="Google Shape;130;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31" name="Google Shape;131;p29"/>
          <p:cNvGrpSpPr/>
          <p:nvPr/>
        </p:nvGrpSpPr>
        <p:grpSpPr>
          <a:xfrm>
            <a:off x="345354" y="1829989"/>
            <a:ext cx="808289" cy="971127"/>
            <a:chOff x="152400" y="152400"/>
            <a:chExt cx="4128136" cy="4838701"/>
          </a:xfrm>
        </p:grpSpPr>
        <p:pic>
          <p:nvPicPr>
            <p:cNvPr id="132" name="Google Shape;132;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33" name="Google Shape;133;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34" name="Google Shape;134;p29"/>
          <p:cNvGrpSpPr/>
          <p:nvPr/>
        </p:nvGrpSpPr>
        <p:grpSpPr>
          <a:xfrm>
            <a:off x="2610855" y="1739310"/>
            <a:ext cx="808289" cy="971127"/>
            <a:chOff x="152400" y="152400"/>
            <a:chExt cx="4128136" cy="4838701"/>
          </a:xfrm>
        </p:grpSpPr>
        <p:pic>
          <p:nvPicPr>
            <p:cNvPr id="135" name="Google Shape;135;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36" name="Google Shape;136;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37" name="Google Shape;137;p29"/>
          <p:cNvGrpSpPr/>
          <p:nvPr/>
        </p:nvGrpSpPr>
        <p:grpSpPr>
          <a:xfrm>
            <a:off x="852062" y="2801015"/>
            <a:ext cx="808289" cy="971127"/>
            <a:chOff x="152400" y="152400"/>
            <a:chExt cx="4128136" cy="4838701"/>
          </a:xfrm>
        </p:grpSpPr>
        <p:pic>
          <p:nvPicPr>
            <p:cNvPr id="138" name="Google Shape;138;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39" name="Google Shape;139;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40" name="Google Shape;140;p29"/>
          <p:cNvGrpSpPr/>
          <p:nvPr/>
        </p:nvGrpSpPr>
        <p:grpSpPr>
          <a:xfrm>
            <a:off x="2091422" y="407051"/>
            <a:ext cx="808289" cy="971127"/>
            <a:chOff x="152400" y="152400"/>
            <a:chExt cx="4128136" cy="4838701"/>
          </a:xfrm>
        </p:grpSpPr>
        <p:pic>
          <p:nvPicPr>
            <p:cNvPr id="141" name="Google Shape;141;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42" name="Google Shape;142;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43" name="Google Shape;143;p29"/>
          <p:cNvGrpSpPr/>
          <p:nvPr/>
        </p:nvGrpSpPr>
        <p:grpSpPr>
          <a:xfrm>
            <a:off x="1985208" y="2710450"/>
            <a:ext cx="808289" cy="971127"/>
            <a:chOff x="152400" y="152400"/>
            <a:chExt cx="4128136" cy="4838701"/>
          </a:xfrm>
        </p:grpSpPr>
        <p:pic>
          <p:nvPicPr>
            <p:cNvPr id="144" name="Google Shape;144;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45" name="Google Shape;145;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46" name="Google Shape;146;p29"/>
          <p:cNvGrpSpPr/>
          <p:nvPr/>
        </p:nvGrpSpPr>
        <p:grpSpPr>
          <a:xfrm>
            <a:off x="1133249" y="858962"/>
            <a:ext cx="808289" cy="971127"/>
            <a:chOff x="152400" y="152400"/>
            <a:chExt cx="4128136" cy="4838701"/>
          </a:xfrm>
        </p:grpSpPr>
        <p:pic>
          <p:nvPicPr>
            <p:cNvPr id="147" name="Google Shape;147;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48" name="Google Shape;148;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49" name="Google Shape;149;p29"/>
          <p:cNvGrpSpPr/>
          <p:nvPr/>
        </p:nvGrpSpPr>
        <p:grpSpPr>
          <a:xfrm>
            <a:off x="3180977" y="329347"/>
            <a:ext cx="808289" cy="971127"/>
            <a:chOff x="152400" y="152400"/>
            <a:chExt cx="4128136" cy="4838701"/>
          </a:xfrm>
        </p:grpSpPr>
        <p:pic>
          <p:nvPicPr>
            <p:cNvPr id="150" name="Google Shape;150;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51" name="Google Shape;151;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52" name="Google Shape;152;p29"/>
          <p:cNvGrpSpPr/>
          <p:nvPr/>
        </p:nvGrpSpPr>
        <p:grpSpPr>
          <a:xfrm>
            <a:off x="4270552" y="666377"/>
            <a:ext cx="808289" cy="971127"/>
            <a:chOff x="152400" y="152400"/>
            <a:chExt cx="4128136" cy="4838701"/>
          </a:xfrm>
        </p:grpSpPr>
        <p:pic>
          <p:nvPicPr>
            <p:cNvPr id="153" name="Google Shape;153;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54" name="Google Shape;154;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55" name="Google Shape;155;p29"/>
          <p:cNvGrpSpPr/>
          <p:nvPr/>
        </p:nvGrpSpPr>
        <p:grpSpPr>
          <a:xfrm>
            <a:off x="3127879" y="3439926"/>
            <a:ext cx="808289" cy="971127"/>
            <a:chOff x="152400" y="152400"/>
            <a:chExt cx="4128136" cy="4838701"/>
          </a:xfrm>
        </p:grpSpPr>
        <p:pic>
          <p:nvPicPr>
            <p:cNvPr id="156" name="Google Shape;156;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57" name="Google Shape;157;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58" name="Google Shape;158;p29"/>
          <p:cNvGrpSpPr/>
          <p:nvPr/>
        </p:nvGrpSpPr>
        <p:grpSpPr>
          <a:xfrm>
            <a:off x="4572005" y="2409060"/>
            <a:ext cx="808289" cy="971127"/>
            <a:chOff x="152400" y="152400"/>
            <a:chExt cx="4128136" cy="4838701"/>
          </a:xfrm>
        </p:grpSpPr>
        <p:pic>
          <p:nvPicPr>
            <p:cNvPr id="159" name="Google Shape;159;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60" name="Google Shape;160;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61" name="Google Shape;161;p29"/>
          <p:cNvGrpSpPr/>
          <p:nvPr/>
        </p:nvGrpSpPr>
        <p:grpSpPr>
          <a:xfrm>
            <a:off x="4136712" y="3989440"/>
            <a:ext cx="808289" cy="971127"/>
            <a:chOff x="152400" y="152400"/>
            <a:chExt cx="4128136" cy="4838701"/>
          </a:xfrm>
        </p:grpSpPr>
        <p:pic>
          <p:nvPicPr>
            <p:cNvPr id="162" name="Google Shape;162;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63" name="Google Shape;163;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64" name="Google Shape;164;p29"/>
          <p:cNvGrpSpPr/>
          <p:nvPr/>
        </p:nvGrpSpPr>
        <p:grpSpPr>
          <a:xfrm>
            <a:off x="5491522" y="112051"/>
            <a:ext cx="808289" cy="971127"/>
            <a:chOff x="152400" y="152400"/>
            <a:chExt cx="4128136" cy="4838701"/>
          </a:xfrm>
        </p:grpSpPr>
        <p:pic>
          <p:nvPicPr>
            <p:cNvPr id="165" name="Google Shape;165;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66" name="Google Shape;166;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67" name="Google Shape;167;p29"/>
          <p:cNvGrpSpPr/>
          <p:nvPr/>
        </p:nvGrpSpPr>
        <p:grpSpPr>
          <a:xfrm>
            <a:off x="210108" y="3989450"/>
            <a:ext cx="808289" cy="971127"/>
            <a:chOff x="152400" y="152400"/>
            <a:chExt cx="4128136" cy="4838701"/>
          </a:xfrm>
        </p:grpSpPr>
        <p:pic>
          <p:nvPicPr>
            <p:cNvPr id="168" name="Google Shape;168;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69" name="Google Shape;169;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70" name="Google Shape;170;p29"/>
          <p:cNvGrpSpPr/>
          <p:nvPr/>
        </p:nvGrpSpPr>
        <p:grpSpPr>
          <a:xfrm>
            <a:off x="3625049" y="2086187"/>
            <a:ext cx="808289" cy="971127"/>
            <a:chOff x="152400" y="152400"/>
            <a:chExt cx="4128136" cy="4838701"/>
          </a:xfrm>
        </p:grpSpPr>
        <p:pic>
          <p:nvPicPr>
            <p:cNvPr id="171" name="Google Shape;171;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72" name="Google Shape;172;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73" name="Google Shape;173;p29"/>
          <p:cNvGrpSpPr/>
          <p:nvPr/>
        </p:nvGrpSpPr>
        <p:grpSpPr>
          <a:xfrm>
            <a:off x="6484727" y="666372"/>
            <a:ext cx="808289" cy="971127"/>
            <a:chOff x="152400" y="152400"/>
            <a:chExt cx="4128136" cy="4838701"/>
          </a:xfrm>
        </p:grpSpPr>
        <p:pic>
          <p:nvPicPr>
            <p:cNvPr id="174" name="Google Shape;174;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75" name="Google Shape;175;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76" name="Google Shape;176;p29"/>
          <p:cNvGrpSpPr/>
          <p:nvPr/>
        </p:nvGrpSpPr>
        <p:grpSpPr>
          <a:xfrm>
            <a:off x="7740352" y="2509647"/>
            <a:ext cx="808289" cy="971127"/>
            <a:chOff x="152400" y="152400"/>
            <a:chExt cx="4128136" cy="4838701"/>
          </a:xfrm>
        </p:grpSpPr>
        <p:pic>
          <p:nvPicPr>
            <p:cNvPr id="177" name="Google Shape;177;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78" name="Google Shape;178;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79" name="Google Shape;179;p29"/>
          <p:cNvGrpSpPr/>
          <p:nvPr/>
        </p:nvGrpSpPr>
        <p:grpSpPr>
          <a:xfrm>
            <a:off x="7047877" y="3439940"/>
            <a:ext cx="808289" cy="971127"/>
            <a:chOff x="152400" y="152400"/>
            <a:chExt cx="4128136" cy="4838701"/>
          </a:xfrm>
        </p:grpSpPr>
        <p:pic>
          <p:nvPicPr>
            <p:cNvPr id="180" name="Google Shape;180;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81" name="Google Shape;181;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82" name="Google Shape;182;p29"/>
          <p:cNvGrpSpPr/>
          <p:nvPr/>
        </p:nvGrpSpPr>
        <p:grpSpPr>
          <a:xfrm>
            <a:off x="6211054" y="2294814"/>
            <a:ext cx="808289" cy="971127"/>
            <a:chOff x="152400" y="152400"/>
            <a:chExt cx="4128136" cy="4838701"/>
          </a:xfrm>
        </p:grpSpPr>
        <p:pic>
          <p:nvPicPr>
            <p:cNvPr id="183" name="Google Shape;183;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84" name="Google Shape;184;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85" name="Google Shape;185;p29"/>
          <p:cNvGrpSpPr/>
          <p:nvPr/>
        </p:nvGrpSpPr>
        <p:grpSpPr>
          <a:xfrm>
            <a:off x="5145530" y="3439935"/>
            <a:ext cx="808289" cy="971127"/>
            <a:chOff x="152400" y="152400"/>
            <a:chExt cx="4128136" cy="4838701"/>
          </a:xfrm>
        </p:grpSpPr>
        <p:pic>
          <p:nvPicPr>
            <p:cNvPr id="186" name="Google Shape;186;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87" name="Google Shape;187;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88" name="Google Shape;188;p29"/>
          <p:cNvGrpSpPr/>
          <p:nvPr/>
        </p:nvGrpSpPr>
        <p:grpSpPr>
          <a:xfrm>
            <a:off x="7293022" y="1300463"/>
            <a:ext cx="808289" cy="971127"/>
            <a:chOff x="152400" y="152400"/>
            <a:chExt cx="4128136" cy="4838701"/>
          </a:xfrm>
        </p:grpSpPr>
        <p:pic>
          <p:nvPicPr>
            <p:cNvPr id="189" name="Google Shape;189;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90" name="Google Shape;190;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91" name="Google Shape;191;p29"/>
          <p:cNvGrpSpPr/>
          <p:nvPr/>
        </p:nvGrpSpPr>
        <p:grpSpPr>
          <a:xfrm>
            <a:off x="8133749" y="3989450"/>
            <a:ext cx="808289" cy="971127"/>
            <a:chOff x="152400" y="152400"/>
            <a:chExt cx="4128136" cy="4838701"/>
          </a:xfrm>
        </p:grpSpPr>
        <p:pic>
          <p:nvPicPr>
            <p:cNvPr id="192" name="Google Shape;192;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93" name="Google Shape;193;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94" name="Google Shape;194;p29"/>
          <p:cNvGrpSpPr/>
          <p:nvPr/>
        </p:nvGrpSpPr>
        <p:grpSpPr>
          <a:xfrm>
            <a:off x="8238252" y="329347"/>
            <a:ext cx="808289" cy="971127"/>
            <a:chOff x="152400" y="152400"/>
            <a:chExt cx="4128136" cy="4838701"/>
          </a:xfrm>
        </p:grpSpPr>
        <p:pic>
          <p:nvPicPr>
            <p:cNvPr id="195" name="Google Shape;195;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96" name="Google Shape;196;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197" name="Google Shape;197;p29"/>
          <p:cNvGrpSpPr/>
          <p:nvPr/>
        </p:nvGrpSpPr>
        <p:grpSpPr>
          <a:xfrm>
            <a:off x="1802572" y="3989451"/>
            <a:ext cx="808289" cy="971127"/>
            <a:chOff x="152400" y="152400"/>
            <a:chExt cx="4128136" cy="4838701"/>
          </a:xfrm>
        </p:grpSpPr>
        <p:pic>
          <p:nvPicPr>
            <p:cNvPr id="198" name="Google Shape;198;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199" name="Google Shape;199;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200" name="Google Shape;200;p29"/>
          <p:cNvGrpSpPr/>
          <p:nvPr/>
        </p:nvGrpSpPr>
        <p:grpSpPr>
          <a:xfrm>
            <a:off x="6020505" y="3923285"/>
            <a:ext cx="808289" cy="971127"/>
            <a:chOff x="152400" y="152400"/>
            <a:chExt cx="4128136" cy="4838701"/>
          </a:xfrm>
        </p:grpSpPr>
        <p:pic>
          <p:nvPicPr>
            <p:cNvPr id="201" name="Google Shape;201;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202" name="Google Shape;202;p29"/>
            <p:cNvPicPr preferRelativeResize="0"/>
            <p:nvPr/>
          </p:nvPicPr>
          <p:blipFill>
            <a:blip r:embed="rId4">
              <a:alphaModFix/>
            </a:blip>
            <a:stretch>
              <a:fillRect/>
            </a:stretch>
          </p:blipFill>
          <p:spPr>
            <a:xfrm>
              <a:off x="1794511" y="666200"/>
              <a:ext cx="2486025" cy="1838325"/>
            </a:xfrm>
            <a:prstGeom prst="rect">
              <a:avLst/>
            </a:prstGeom>
            <a:noFill/>
            <a:ln>
              <a:noFill/>
            </a:ln>
          </p:spPr>
        </p:pic>
      </p:grpSp>
      <p:grpSp>
        <p:nvGrpSpPr>
          <p:cNvPr id="203" name="Google Shape;203;p29"/>
          <p:cNvGrpSpPr/>
          <p:nvPr/>
        </p:nvGrpSpPr>
        <p:grpSpPr>
          <a:xfrm>
            <a:off x="5391530" y="1538510"/>
            <a:ext cx="808289" cy="971127"/>
            <a:chOff x="152400" y="152400"/>
            <a:chExt cx="4128136" cy="4838701"/>
          </a:xfrm>
        </p:grpSpPr>
        <p:pic>
          <p:nvPicPr>
            <p:cNvPr id="204" name="Google Shape;204;p29"/>
            <p:cNvPicPr preferRelativeResize="0"/>
            <p:nvPr/>
          </p:nvPicPr>
          <p:blipFill>
            <a:blip r:embed="rId3">
              <a:alphaModFix/>
            </a:blip>
            <a:stretch>
              <a:fillRect/>
            </a:stretch>
          </p:blipFill>
          <p:spPr>
            <a:xfrm>
              <a:off x="152400" y="152400"/>
              <a:ext cx="3870961" cy="4838701"/>
            </a:xfrm>
            <a:prstGeom prst="rect">
              <a:avLst/>
            </a:prstGeom>
            <a:noFill/>
            <a:ln>
              <a:noFill/>
            </a:ln>
          </p:spPr>
        </p:pic>
        <p:pic>
          <p:nvPicPr>
            <p:cNvPr id="205" name="Google Shape;205;p29"/>
            <p:cNvPicPr preferRelativeResize="0"/>
            <p:nvPr/>
          </p:nvPicPr>
          <p:blipFill>
            <a:blip r:embed="rId4">
              <a:alphaModFix/>
            </a:blip>
            <a:stretch>
              <a:fillRect/>
            </a:stretch>
          </p:blipFill>
          <p:spPr>
            <a:xfrm>
              <a:off x="1794511" y="666200"/>
              <a:ext cx="2486025" cy="1838325"/>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2" name="Google Shape;677;p52">
            <a:extLst>
              <a:ext uri="{FF2B5EF4-FFF2-40B4-BE49-F238E27FC236}">
                <a16:creationId xmlns:a16="http://schemas.microsoft.com/office/drawing/2014/main" id="{4A8AA418-9E2E-242E-4651-333B9E9CA0AD}"/>
              </a:ext>
            </a:extLst>
          </p:cNvPr>
          <p:cNvSpPr txBox="1">
            <a:spLocks noGrp="1"/>
          </p:cNvSpPr>
          <p:nvPr>
            <p:ph type="body" idx="1"/>
          </p:nvPr>
        </p:nvSpPr>
        <p:spPr>
          <a:xfrm>
            <a:off x="2914036" y="1092402"/>
            <a:ext cx="6229964" cy="1615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Dependent variables:</a:t>
            </a:r>
            <a:endParaRPr sz="2000" dirty="0"/>
          </a:p>
          <a:p>
            <a:pPr marL="457200" lvl="0" indent="-355600" algn="l" rtl="0">
              <a:spcBef>
                <a:spcPts val="1200"/>
              </a:spcBef>
              <a:spcAft>
                <a:spcPts val="0"/>
              </a:spcAft>
              <a:buSzPts val="2000"/>
              <a:buChar char="●"/>
            </a:pPr>
            <a:r>
              <a:rPr lang="en" sz="2000" dirty="0"/>
              <a:t>Select the correct set (pointing to the hats)</a:t>
            </a:r>
            <a:endParaRPr sz="2000" dirty="0"/>
          </a:p>
          <a:p>
            <a:pPr marL="457200" lvl="0" indent="-355600" algn="l" rtl="0">
              <a:spcBef>
                <a:spcPts val="0"/>
              </a:spcBef>
              <a:spcAft>
                <a:spcPts val="0"/>
              </a:spcAft>
              <a:buSzPts val="2000"/>
              <a:buChar char="●"/>
            </a:pPr>
            <a:r>
              <a:rPr lang="en" sz="2000" dirty="0"/>
              <a:t>Infer the correct number (counting to 3)</a:t>
            </a:r>
          </a:p>
        </p:txBody>
      </p:sp>
      <p:sp>
        <p:nvSpPr>
          <p:cNvPr id="14" name="Google Shape;677;p52">
            <a:extLst>
              <a:ext uri="{FF2B5EF4-FFF2-40B4-BE49-F238E27FC236}">
                <a16:creationId xmlns:a16="http://schemas.microsoft.com/office/drawing/2014/main" id="{FFEC84EA-9172-EE7C-E342-A8A430D45B19}"/>
              </a:ext>
            </a:extLst>
          </p:cNvPr>
          <p:cNvSpPr txBox="1">
            <a:spLocks/>
          </p:cNvSpPr>
          <p:nvPr/>
        </p:nvSpPr>
        <p:spPr>
          <a:xfrm>
            <a:off x="2914036" y="2512568"/>
            <a:ext cx="6027833" cy="1615302"/>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buFont typeface="Proxima Nova"/>
              <a:buNone/>
            </a:pPr>
            <a:r>
              <a:rPr lang="en-US" sz="2000" dirty="0"/>
              <a:t>9 trials</a:t>
            </a:r>
          </a:p>
          <a:p>
            <a:pPr indent="-355600">
              <a:spcBef>
                <a:spcPts val="1200"/>
              </a:spcBef>
              <a:buSzPts val="2000"/>
            </a:pPr>
            <a:r>
              <a:rPr lang="en-US" sz="2000" dirty="0"/>
              <a:t>Small (1:2, 1:3, 2:3)</a:t>
            </a:r>
          </a:p>
          <a:p>
            <a:pPr indent="-355600">
              <a:buSzPts val="2000"/>
            </a:pPr>
            <a:r>
              <a:rPr lang="en-US" sz="2000" dirty="0">
                <a:highlight>
                  <a:srgbClr val="00FF00"/>
                </a:highlight>
              </a:rPr>
              <a:t>Large, discriminable ratios (5:10, 5:11, 6:12)</a:t>
            </a:r>
          </a:p>
          <a:p>
            <a:pPr indent="-355600">
              <a:buSzPts val="2000"/>
            </a:pPr>
            <a:r>
              <a:rPr lang="en-US" sz="2000" dirty="0">
                <a:highlight>
                  <a:srgbClr val="FFFF00"/>
                </a:highlight>
              </a:rPr>
              <a:t>Large, off-by-one (9:10, 10:11, 11:12)</a:t>
            </a:r>
          </a:p>
          <a:p>
            <a:pPr indent="-355600">
              <a:buSzPts val="2000"/>
            </a:pPr>
            <a:endParaRPr lang="en-US" sz="2000" dirty="0"/>
          </a:p>
        </p:txBody>
      </p:sp>
      <p:sp>
        <p:nvSpPr>
          <p:cNvPr id="13" name="Google Shape;677;p52">
            <a:extLst>
              <a:ext uri="{FF2B5EF4-FFF2-40B4-BE49-F238E27FC236}">
                <a16:creationId xmlns:a16="http://schemas.microsoft.com/office/drawing/2014/main" id="{B16CF162-0F51-7FD2-1F06-E0BE14F532A6}"/>
              </a:ext>
            </a:extLst>
          </p:cNvPr>
          <p:cNvSpPr txBox="1">
            <a:spLocks/>
          </p:cNvSpPr>
          <p:nvPr/>
        </p:nvSpPr>
        <p:spPr>
          <a:xfrm>
            <a:off x="101065" y="4292398"/>
            <a:ext cx="8941869" cy="161530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buFont typeface="Proxima Nova"/>
              <a:buNone/>
            </a:pPr>
            <a:r>
              <a:rPr lang="en-US" sz="2000" dirty="0"/>
              <a:t>Analysis: Regression with Age, Trial Type</a:t>
            </a:r>
          </a:p>
        </p:txBody>
      </p:sp>
      <p:pic>
        <p:nvPicPr>
          <p:cNvPr id="15" name="Picture 14">
            <a:extLst>
              <a:ext uri="{FF2B5EF4-FFF2-40B4-BE49-F238E27FC236}">
                <a16:creationId xmlns:a16="http://schemas.microsoft.com/office/drawing/2014/main" id="{1E1D3F2D-0BC2-843B-BB7A-E03DF2686D74}"/>
              </a:ext>
            </a:extLst>
          </p:cNvPr>
          <p:cNvPicPr>
            <a:picLocks noChangeAspect="1"/>
          </p:cNvPicPr>
          <p:nvPr/>
        </p:nvPicPr>
        <p:blipFill>
          <a:blip r:embed="rId3"/>
          <a:stretch>
            <a:fillRect/>
          </a:stretch>
        </p:blipFill>
        <p:spPr>
          <a:xfrm>
            <a:off x="2105271" y="1668379"/>
            <a:ext cx="406141" cy="507677"/>
          </a:xfrm>
          <a:prstGeom prst="rect">
            <a:avLst/>
          </a:prstGeom>
        </p:spPr>
      </p:pic>
      <p:pic>
        <p:nvPicPr>
          <p:cNvPr id="16" name="Google Shape;679;p52">
            <a:extLst>
              <a:ext uri="{FF2B5EF4-FFF2-40B4-BE49-F238E27FC236}">
                <a16:creationId xmlns:a16="http://schemas.microsoft.com/office/drawing/2014/main" id="{2378D09C-EFCD-B024-D762-736A8089ABDF}"/>
              </a:ext>
            </a:extLst>
          </p:cNvPr>
          <p:cNvPicPr preferRelativeResize="0"/>
          <p:nvPr/>
        </p:nvPicPr>
        <p:blipFill>
          <a:blip r:embed="rId4">
            <a:alphaModFix/>
          </a:blip>
          <a:stretch>
            <a:fillRect/>
          </a:stretch>
        </p:blipFill>
        <p:spPr>
          <a:xfrm>
            <a:off x="2257690" y="1281129"/>
            <a:ext cx="274974" cy="203332"/>
          </a:xfrm>
          <a:prstGeom prst="rect">
            <a:avLst/>
          </a:prstGeom>
          <a:noFill/>
          <a:ln>
            <a:noFill/>
          </a:ln>
        </p:spPr>
      </p:pic>
      <p:pic>
        <p:nvPicPr>
          <p:cNvPr id="17" name="Picture 16">
            <a:extLst>
              <a:ext uri="{FF2B5EF4-FFF2-40B4-BE49-F238E27FC236}">
                <a16:creationId xmlns:a16="http://schemas.microsoft.com/office/drawing/2014/main" id="{763BBB29-A5B6-C1AB-8F4B-15EFFDE949F0}"/>
              </a:ext>
            </a:extLst>
          </p:cNvPr>
          <p:cNvPicPr>
            <a:picLocks noChangeAspect="1"/>
          </p:cNvPicPr>
          <p:nvPr/>
        </p:nvPicPr>
        <p:blipFill>
          <a:blip r:embed="rId3"/>
          <a:stretch>
            <a:fillRect/>
          </a:stretch>
        </p:blipFill>
        <p:spPr>
          <a:xfrm>
            <a:off x="311700" y="1640477"/>
            <a:ext cx="406141" cy="507677"/>
          </a:xfrm>
          <a:prstGeom prst="rect">
            <a:avLst/>
          </a:prstGeom>
        </p:spPr>
      </p:pic>
      <p:pic>
        <p:nvPicPr>
          <p:cNvPr id="18" name="Google Shape;679;p52">
            <a:extLst>
              <a:ext uri="{FF2B5EF4-FFF2-40B4-BE49-F238E27FC236}">
                <a16:creationId xmlns:a16="http://schemas.microsoft.com/office/drawing/2014/main" id="{ED87DF1D-DBE6-CCC7-7A24-AE289EA17A5A}"/>
              </a:ext>
            </a:extLst>
          </p:cNvPr>
          <p:cNvPicPr preferRelativeResize="0"/>
          <p:nvPr/>
        </p:nvPicPr>
        <p:blipFill>
          <a:blip r:embed="rId4">
            <a:alphaModFix/>
          </a:blip>
          <a:stretch>
            <a:fillRect/>
          </a:stretch>
        </p:blipFill>
        <p:spPr>
          <a:xfrm>
            <a:off x="442867" y="1281129"/>
            <a:ext cx="274974" cy="203332"/>
          </a:xfrm>
          <a:prstGeom prst="rect">
            <a:avLst/>
          </a:prstGeom>
          <a:noFill/>
          <a:ln>
            <a:noFill/>
          </a:ln>
        </p:spPr>
      </p:pic>
      <p:pic>
        <p:nvPicPr>
          <p:cNvPr id="19" name="Picture 18">
            <a:extLst>
              <a:ext uri="{FF2B5EF4-FFF2-40B4-BE49-F238E27FC236}">
                <a16:creationId xmlns:a16="http://schemas.microsoft.com/office/drawing/2014/main" id="{9EC914E8-4993-4865-9710-575E8407FE46}"/>
              </a:ext>
            </a:extLst>
          </p:cNvPr>
          <p:cNvPicPr>
            <a:picLocks noChangeAspect="1"/>
          </p:cNvPicPr>
          <p:nvPr/>
        </p:nvPicPr>
        <p:blipFill>
          <a:blip r:embed="rId3"/>
          <a:stretch>
            <a:fillRect/>
          </a:stretch>
        </p:blipFill>
        <p:spPr>
          <a:xfrm>
            <a:off x="1229365" y="1668379"/>
            <a:ext cx="406141" cy="507677"/>
          </a:xfrm>
          <a:prstGeom prst="rect">
            <a:avLst/>
          </a:prstGeom>
        </p:spPr>
      </p:pic>
      <p:pic>
        <p:nvPicPr>
          <p:cNvPr id="20" name="Google Shape;679;p52">
            <a:extLst>
              <a:ext uri="{FF2B5EF4-FFF2-40B4-BE49-F238E27FC236}">
                <a16:creationId xmlns:a16="http://schemas.microsoft.com/office/drawing/2014/main" id="{F9A2FA3D-971F-456F-491A-30E23FB1606D}"/>
              </a:ext>
            </a:extLst>
          </p:cNvPr>
          <p:cNvPicPr preferRelativeResize="0"/>
          <p:nvPr/>
        </p:nvPicPr>
        <p:blipFill>
          <a:blip r:embed="rId4">
            <a:alphaModFix/>
          </a:blip>
          <a:stretch>
            <a:fillRect/>
          </a:stretch>
        </p:blipFill>
        <p:spPr>
          <a:xfrm>
            <a:off x="1387140" y="1281129"/>
            <a:ext cx="274974" cy="203332"/>
          </a:xfrm>
          <a:prstGeom prst="rect">
            <a:avLst/>
          </a:prstGeom>
          <a:noFill/>
          <a:ln>
            <a:noFill/>
          </a:ln>
        </p:spPr>
      </p:pic>
      <p:pic>
        <p:nvPicPr>
          <p:cNvPr id="21" name="Google Shape;835;p62">
            <a:extLst>
              <a:ext uri="{FF2B5EF4-FFF2-40B4-BE49-F238E27FC236}">
                <a16:creationId xmlns:a16="http://schemas.microsoft.com/office/drawing/2014/main" id="{D8756179-1CA0-ACFD-2E4D-694D84F1C64C}"/>
              </a:ext>
            </a:extLst>
          </p:cNvPr>
          <p:cNvPicPr preferRelativeResize="0"/>
          <p:nvPr/>
        </p:nvPicPr>
        <p:blipFill>
          <a:blip r:embed="rId5">
            <a:alphaModFix/>
          </a:blip>
          <a:stretch>
            <a:fillRect/>
          </a:stretch>
        </p:blipFill>
        <p:spPr>
          <a:xfrm>
            <a:off x="1339752" y="2368418"/>
            <a:ext cx="295754" cy="203332"/>
          </a:xfrm>
          <a:prstGeom prst="rect">
            <a:avLst/>
          </a:prstGeom>
          <a:noFill/>
          <a:ln>
            <a:noFill/>
          </a:ln>
        </p:spPr>
      </p:pic>
      <p:pic>
        <p:nvPicPr>
          <p:cNvPr id="22" name="Google Shape;835;p62">
            <a:extLst>
              <a:ext uri="{FF2B5EF4-FFF2-40B4-BE49-F238E27FC236}">
                <a16:creationId xmlns:a16="http://schemas.microsoft.com/office/drawing/2014/main" id="{C1F3BD28-078B-94FF-0551-623A8BDF490A}"/>
              </a:ext>
            </a:extLst>
          </p:cNvPr>
          <p:cNvPicPr preferRelativeResize="0"/>
          <p:nvPr/>
        </p:nvPicPr>
        <p:blipFill>
          <a:blip r:embed="rId5">
            <a:alphaModFix/>
          </a:blip>
          <a:stretch>
            <a:fillRect/>
          </a:stretch>
        </p:blipFill>
        <p:spPr>
          <a:xfrm>
            <a:off x="2215658" y="2368418"/>
            <a:ext cx="295754" cy="203332"/>
          </a:xfrm>
          <a:prstGeom prst="rect">
            <a:avLst/>
          </a:prstGeom>
          <a:noFill/>
          <a:ln>
            <a:noFill/>
          </a:ln>
        </p:spPr>
      </p:pic>
      <p:sp>
        <p:nvSpPr>
          <p:cNvPr id="26" name="Google Shape;723;p57">
            <a:extLst>
              <a:ext uri="{FF2B5EF4-FFF2-40B4-BE49-F238E27FC236}">
                <a16:creationId xmlns:a16="http://schemas.microsoft.com/office/drawing/2014/main" id="{69577CA8-C98A-DE0F-9D17-940FC043E1D6}"/>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spTree>
    <p:extLst>
      <p:ext uri="{BB962C8B-B14F-4D97-AF65-F5344CB8AC3E}">
        <p14:creationId xmlns:p14="http://schemas.microsoft.com/office/powerpoint/2010/main" val="394029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2" name="Google Shape;677;p52">
            <a:extLst>
              <a:ext uri="{FF2B5EF4-FFF2-40B4-BE49-F238E27FC236}">
                <a16:creationId xmlns:a16="http://schemas.microsoft.com/office/drawing/2014/main" id="{4A8AA418-9E2E-242E-4651-333B9E9CA0AD}"/>
              </a:ext>
            </a:extLst>
          </p:cNvPr>
          <p:cNvSpPr txBox="1">
            <a:spLocks noGrp="1"/>
          </p:cNvSpPr>
          <p:nvPr>
            <p:ph type="body" idx="1"/>
          </p:nvPr>
        </p:nvSpPr>
        <p:spPr>
          <a:xfrm>
            <a:off x="2914036" y="1092402"/>
            <a:ext cx="6229964" cy="1615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Dependent variables:</a:t>
            </a:r>
            <a:endParaRPr sz="2000" dirty="0"/>
          </a:p>
          <a:p>
            <a:pPr marL="457200" lvl="0" indent="-355600" algn="l" rtl="0">
              <a:spcBef>
                <a:spcPts val="1200"/>
              </a:spcBef>
              <a:spcAft>
                <a:spcPts val="0"/>
              </a:spcAft>
              <a:buSzPts val="2000"/>
              <a:buChar char="●"/>
            </a:pPr>
            <a:r>
              <a:rPr lang="en" sz="2000" b="1" dirty="0"/>
              <a:t>Select the correct set (pointing to the hats)</a:t>
            </a:r>
            <a:endParaRPr sz="2000" b="1" dirty="0"/>
          </a:p>
          <a:p>
            <a:pPr marL="457200" lvl="0" indent="-355600" algn="l" rtl="0">
              <a:spcBef>
                <a:spcPts val="0"/>
              </a:spcBef>
              <a:spcAft>
                <a:spcPts val="0"/>
              </a:spcAft>
              <a:buSzPts val="2000"/>
              <a:buChar char="●"/>
            </a:pPr>
            <a:r>
              <a:rPr lang="en" sz="2000" dirty="0"/>
              <a:t>Infer the correct number (counting to 3)</a:t>
            </a:r>
          </a:p>
        </p:txBody>
      </p:sp>
      <p:sp>
        <p:nvSpPr>
          <p:cNvPr id="14" name="Google Shape;677;p52">
            <a:extLst>
              <a:ext uri="{FF2B5EF4-FFF2-40B4-BE49-F238E27FC236}">
                <a16:creationId xmlns:a16="http://schemas.microsoft.com/office/drawing/2014/main" id="{FFEC84EA-9172-EE7C-E342-A8A430D45B19}"/>
              </a:ext>
            </a:extLst>
          </p:cNvPr>
          <p:cNvSpPr txBox="1">
            <a:spLocks/>
          </p:cNvSpPr>
          <p:nvPr/>
        </p:nvSpPr>
        <p:spPr>
          <a:xfrm>
            <a:off x="2914036" y="2512568"/>
            <a:ext cx="6027833" cy="1615302"/>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buFont typeface="Proxima Nova"/>
              <a:buNone/>
            </a:pPr>
            <a:r>
              <a:rPr lang="en-US" sz="2000" dirty="0"/>
              <a:t>9 trials</a:t>
            </a:r>
          </a:p>
          <a:p>
            <a:pPr indent="-355600">
              <a:spcBef>
                <a:spcPts val="1200"/>
              </a:spcBef>
              <a:buSzPts val="2000"/>
            </a:pPr>
            <a:r>
              <a:rPr lang="en-US" sz="2000" dirty="0"/>
              <a:t>Small (1:2, 1:3, 2:3)</a:t>
            </a:r>
          </a:p>
          <a:p>
            <a:pPr indent="-355600">
              <a:buSzPts val="2000"/>
            </a:pPr>
            <a:r>
              <a:rPr lang="en-US" sz="2000" dirty="0">
                <a:highlight>
                  <a:srgbClr val="00FF00"/>
                </a:highlight>
              </a:rPr>
              <a:t>Large, discriminable ratios (5:10, 5:11, 6:12)</a:t>
            </a:r>
          </a:p>
          <a:p>
            <a:pPr indent="-355600">
              <a:buSzPts val="2000"/>
            </a:pPr>
            <a:r>
              <a:rPr lang="en-US" sz="2000" dirty="0">
                <a:highlight>
                  <a:srgbClr val="FFFF00"/>
                </a:highlight>
              </a:rPr>
              <a:t>Large, off-by-one (9:10, 10:11, 11:12)</a:t>
            </a:r>
          </a:p>
          <a:p>
            <a:pPr indent="-355600">
              <a:buSzPts val="2000"/>
            </a:pPr>
            <a:endParaRPr lang="en-US" sz="2000" dirty="0"/>
          </a:p>
        </p:txBody>
      </p:sp>
      <p:sp>
        <p:nvSpPr>
          <p:cNvPr id="13" name="Google Shape;677;p52">
            <a:extLst>
              <a:ext uri="{FF2B5EF4-FFF2-40B4-BE49-F238E27FC236}">
                <a16:creationId xmlns:a16="http://schemas.microsoft.com/office/drawing/2014/main" id="{B16CF162-0F51-7FD2-1F06-E0BE14F532A6}"/>
              </a:ext>
            </a:extLst>
          </p:cNvPr>
          <p:cNvSpPr txBox="1">
            <a:spLocks/>
          </p:cNvSpPr>
          <p:nvPr/>
        </p:nvSpPr>
        <p:spPr>
          <a:xfrm>
            <a:off x="101065" y="4292398"/>
            <a:ext cx="8941869" cy="161530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buFont typeface="Proxima Nova"/>
              <a:buNone/>
            </a:pPr>
            <a:r>
              <a:rPr lang="en-US" sz="2000" dirty="0"/>
              <a:t>Analysis: Regression with Age, Trial Type</a:t>
            </a:r>
          </a:p>
        </p:txBody>
      </p:sp>
      <p:pic>
        <p:nvPicPr>
          <p:cNvPr id="15" name="Picture 14">
            <a:extLst>
              <a:ext uri="{FF2B5EF4-FFF2-40B4-BE49-F238E27FC236}">
                <a16:creationId xmlns:a16="http://schemas.microsoft.com/office/drawing/2014/main" id="{1E1D3F2D-0BC2-843B-BB7A-E03DF2686D74}"/>
              </a:ext>
            </a:extLst>
          </p:cNvPr>
          <p:cNvPicPr>
            <a:picLocks noChangeAspect="1"/>
          </p:cNvPicPr>
          <p:nvPr/>
        </p:nvPicPr>
        <p:blipFill>
          <a:blip r:embed="rId3"/>
          <a:stretch>
            <a:fillRect/>
          </a:stretch>
        </p:blipFill>
        <p:spPr>
          <a:xfrm>
            <a:off x="2105271" y="1668379"/>
            <a:ext cx="406141" cy="507677"/>
          </a:xfrm>
          <a:prstGeom prst="rect">
            <a:avLst/>
          </a:prstGeom>
        </p:spPr>
      </p:pic>
      <p:pic>
        <p:nvPicPr>
          <p:cNvPr id="16" name="Google Shape;679;p52">
            <a:extLst>
              <a:ext uri="{FF2B5EF4-FFF2-40B4-BE49-F238E27FC236}">
                <a16:creationId xmlns:a16="http://schemas.microsoft.com/office/drawing/2014/main" id="{2378D09C-EFCD-B024-D762-736A8089ABDF}"/>
              </a:ext>
            </a:extLst>
          </p:cNvPr>
          <p:cNvPicPr preferRelativeResize="0"/>
          <p:nvPr/>
        </p:nvPicPr>
        <p:blipFill>
          <a:blip r:embed="rId4">
            <a:alphaModFix/>
          </a:blip>
          <a:stretch>
            <a:fillRect/>
          </a:stretch>
        </p:blipFill>
        <p:spPr>
          <a:xfrm>
            <a:off x="2257690" y="1281129"/>
            <a:ext cx="274974" cy="203332"/>
          </a:xfrm>
          <a:prstGeom prst="rect">
            <a:avLst/>
          </a:prstGeom>
          <a:noFill/>
          <a:ln>
            <a:noFill/>
          </a:ln>
        </p:spPr>
      </p:pic>
      <p:pic>
        <p:nvPicPr>
          <p:cNvPr id="17" name="Picture 16">
            <a:extLst>
              <a:ext uri="{FF2B5EF4-FFF2-40B4-BE49-F238E27FC236}">
                <a16:creationId xmlns:a16="http://schemas.microsoft.com/office/drawing/2014/main" id="{763BBB29-A5B6-C1AB-8F4B-15EFFDE949F0}"/>
              </a:ext>
            </a:extLst>
          </p:cNvPr>
          <p:cNvPicPr>
            <a:picLocks noChangeAspect="1"/>
          </p:cNvPicPr>
          <p:nvPr/>
        </p:nvPicPr>
        <p:blipFill>
          <a:blip r:embed="rId3"/>
          <a:stretch>
            <a:fillRect/>
          </a:stretch>
        </p:blipFill>
        <p:spPr>
          <a:xfrm>
            <a:off x="311700" y="1640477"/>
            <a:ext cx="406141" cy="507677"/>
          </a:xfrm>
          <a:prstGeom prst="rect">
            <a:avLst/>
          </a:prstGeom>
        </p:spPr>
      </p:pic>
      <p:pic>
        <p:nvPicPr>
          <p:cNvPr id="18" name="Google Shape;679;p52">
            <a:extLst>
              <a:ext uri="{FF2B5EF4-FFF2-40B4-BE49-F238E27FC236}">
                <a16:creationId xmlns:a16="http://schemas.microsoft.com/office/drawing/2014/main" id="{ED87DF1D-DBE6-CCC7-7A24-AE289EA17A5A}"/>
              </a:ext>
            </a:extLst>
          </p:cNvPr>
          <p:cNvPicPr preferRelativeResize="0"/>
          <p:nvPr/>
        </p:nvPicPr>
        <p:blipFill>
          <a:blip r:embed="rId4">
            <a:alphaModFix/>
          </a:blip>
          <a:stretch>
            <a:fillRect/>
          </a:stretch>
        </p:blipFill>
        <p:spPr>
          <a:xfrm>
            <a:off x="442867" y="1281129"/>
            <a:ext cx="274974" cy="203332"/>
          </a:xfrm>
          <a:prstGeom prst="rect">
            <a:avLst/>
          </a:prstGeom>
          <a:noFill/>
          <a:ln>
            <a:noFill/>
          </a:ln>
        </p:spPr>
      </p:pic>
      <p:pic>
        <p:nvPicPr>
          <p:cNvPr id="19" name="Picture 18">
            <a:extLst>
              <a:ext uri="{FF2B5EF4-FFF2-40B4-BE49-F238E27FC236}">
                <a16:creationId xmlns:a16="http://schemas.microsoft.com/office/drawing/2014/main" id="{9EC914E8-4993-4865-9710-575E8407FE46}"/>
              </a:ext>
            </a:extLst>
          </p:cNvPr>
          <p:cNvPicPr>
            <a:picLocks noChangeAspect="1"/>
          </p:cNvPicPr>
          <p:nvPr/>
        </p:nvPicPr>
        <p:blipFill>
          <a:blip r:embed="rId3"/>
          <a:stretch>
            <a:fillRect/>
          </a:stretch>
        </p:blipFill>
        <p:spPr>
          <a:xfrm>
            <a:off x="1229365" y="1668379"/>
            <a:ext cx="406141" cy="507677"/>
          </a:xfrm>
          <a:prstGeom prst="rect">
            <a:avLst/>
          </a:prstGeom>
        </p:spPr>
      </p:pic>
      <p:pic>
        <p:nvPicPr>
          <p:cNvPr id="20" name="Google Shape;679;p52">
            <a:extLst>
              <a:ext uri="{FF2B5EF4-FFF2-40B4-BE49-F238E27FC236}">
                <a16:creationId xmlns:a16="http://schemas.microsoft.com/office/drawing/2014/main" id="{F9A2FA3D-971F-456F-491A-30E23FB1606D}"/>
              </a:ext>
            </a:extLst>
          </p:cNvPr>
          <p:cNvPicPr preferRelativeResize="0"/>
          <p:nvPr/>
        </p:nvPicPr>
        <p:blipFill>
          <a:blip r:embed="rId4">
            <a:alphaModFix/>
          </a:blip>
          <a:stretch>
            <a:fillRect/>
          </a:stretch>
        </p:blipFill>
        <p:spPr>
          <a:xfrm>
            <a:off x="1387140" y="1281129"/>
            <a:ext cx="274974" cy="203332"/>
          </a:xfrm>
          <a:prstGeom prst="rect">
            <a:avLst/>
          </a:prstGeom>
          <a:noFill/>
          <a:ln>
            <a:noFill/>
          </a:ln>
        </p:spPr>
      </p:pic>
      <p:pic>
        <p:nvPicPr>
          <p:cNvPr id="21" name="Google Shape;835;p62">
            <a:extLst>
              <a:ext uri="{FF2B5EF4-FFF2-40B4-BE49-F238E27FC236}">
                <a16:creationId xmlns:a16="http://schemas.microsoft.com/office/drawing/2014/main" id="{D8756179-1CA0-ACFD-2E4D-694D84F1C64C}"/>
              </a:ext>
            </a:extLst>
          </p:cNvPr>
          <p:cNvPicPr preferRelativeResize="0"/>
          <p:nvPr/>
        </p:nvPicPr>
        <p:blipFill>
          <a:blip r:embed="rId5">
            <a:alphaModFix/>
          </a:blip>
          <a:stretch>
            <a:fillRect/>
          </a:stretch>
        </p:blipFill>
        <p:spPr>
          <a:xfrm>
            <a:off x="1339752" y="2368418"/>
            <a:ext cx="295754" cy="203332"/>
          </a:xfrm>
          <a:prstGeom prst="rect">
            <a:avLst/>
          </a:prstGeom>
          <a:noFill/>
          <a:ln>
            <a:noFill/>
          </a:ln>
        </p:spPr>
      </p:pic>
      <p:pic>
        <p:nvPicPr>
          <p:cNvPr id="22" name="Google Shape;835;p62">
            <a:extLst>
              <a:ext uri="{FF2B5EF4-FFF2-40B4-BE49-F238E27FC236}">
                <a16:creationId xmlns:a16="http://schemas.microsoft.com/office/drawing/2014/main" id="{C1F3BD28-078B-94FF-0551-623A8BDF490A}"/>
              </a:ext>
            </a:extLst>
          </p:cNvPr>
          <p:cNvPicPr preferRelativeResize="0"/>
          <p:nvPr/>
        </p:nvPicPr>
        <p:blipFill>
          <a:blip r:embed="rId5">
            <a:alphaModFix/>
          </a:blip>
          <a:stretch>
            <a:fillRect/>
          </a:stretch>
        </p:blipFill>
        <p:spPr>
          <a:xfrm>
            <a:off x="2215658" y="2368418"/>
            <a:ext cx="295754" cy="203332"/>
          </a:xfrm>
          <a:prstGeom prst="rect">
            <a:avLst/>
          </a:prstGeom>
          <a:noFill/>
          <a:ln>
            <a:noFill/>
          </a:ln>
        </p:spPr>
      </p:pic>
      <p:sp>
        <p:nvSpPr>
          <p:cNvPr id="26" name="Google Shape;723;p57">
            <a:extLst>
              <a:ext uri="{FF2B5EF4-FFF2-40B4-BE49-F238E27FC236}">
                <a16:creationId xmlns:a16="http://schemas.microsoft.com/office/drawing/2014/main" id="{69577CA8-C98A-DE0F-9D17-940FC043E1D6}"/>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spTree>
    <p:extLst>
      <p:ext uri="{BB962C8B-B14F-4D97-AF65-F5344CB8AC3E}">
        <p14:creationId xmlns:p14="http://schemas.microsoft.com/office/powerpoint/2010/main" val="1237279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5" name="Google Shape;723;p57">
            <a:extLst>
              <a:ext uri="{FF2B5EF4-FFF2-40B4-BE49-F238E27FC236}">
                <a16:creationId xmlns:a16="http://schemas.microsoft.com/office/drawing/2014/main" id="{145CC5E1-8502-3805-C4EA-0C3D819D844A}"/>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pic>
        <p:nvPicPr>
          <p:cNvPr id="8" name="Picture 7">
            <a:extLst>
              <a:ext uri="{FF2B5EF4-FFF2-40B4-BE49-F238E27FC236}">
                <a16:creationId xmlns:a16="http://schemas.microsoft.com/office/drawing/2014/main" id="{AB9A1DF3-8951-E020-A14F-7CBEAC3FA91A}"/>
              </a:ext>
            </a:extLst>
          </p:cNvPr>
          <p:cNvPicPr>
            <a:picLocks noChangeAspect="1"/>
          </p:cNvPicPr>
          <p:nvPr/>
        </p:nvPicPr>
        <p:blipFill>
          <a:blip r:embed="rId3"/>
          <a:stretch>
            <a:fillRect/>
          </a:stretch>
        </p:blipFill>
        <p:spPr>
          <a:xfrm>
            <a:off x="115757" y="907838"/>
            <a:ext cx="6634178" cy="4102293"/>
          </a:xfrm>
          <a:prstGeom prst="rect">
            <a:avLst/>
          </a:prstGeom>
        </p:spPr>
      </p:pic>
      <p:sp>
        <p:nvSpPr>
          <p:cNvPr id="9" name="Google Shape;984;p66">
            <a:extLst>
              <a:ext uri="{FF2B5EF4-FFF2-40B4-BE49-F238E27FC236}">
                <a16:creationId xmlns:a16="http://schemas.microsoft.com/office/drawing/2014/main" id="{87C2A53D-65D0-2E2C-12D3-BACC8C95A241}"/>
              </a:ext>
            </a:extLst>
          </p:cNvPr>
          <p:cNvSpPr/>
          <p:nvPr/>
        </p:nvSpPr>
        <p:spPr>
          <a:xfrm>
            <a:off x="835285" y="907838"/>
            <a:ext cx="5914649" cy="3293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5" name="Google Shape;723;p57">
            <a:extLst>
              <a:ext uri="{FF2B5EF4-FFF2-40B4-BE49-F238E27FC236}">
                <a16:creationId xmlns:a16="http://schemas.microsoft.com/office/drawing/2014/main" id="{145CC5E1-8502-3805-C4EA-0C3D819D844A}"/>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pic>
        <p:nvPicPr>
          <p:cNvPr id="8" name="Picture 7">
            <a:extLst>
              <a:ext uri="{FF2B5EF4-FFF2-40B4-BE49-F238E27FC236}">
                <a16:creationId xmlns:a16="http://schemas.microsoft.com/office/drawing/2014/main" id="{AB9A1DF3-8951-E020-A14F-7CBEAC3FA91A}"/>
              </a:ext>
            </a:extLst>
          </p:cNvPr>
          <p:cNvPicPr>
            <a:picLocks noChangeAspect="1"/>
          </p:cNvPicPr>
          <p:nvPr/>
        </p:nvPicPr>
        <p:blipFill>
          <a:blip r:embed="rId3"/>
          <a:stretch>
            <a:fillRect/>
          </a:stretch>
        </p:blipFill>
        <p:spPr>
          <a:xfrm>
            <a:off x="115757" y="907838"/>
            <a:ext cx="6634178" cy="4102293"/>
          </a:xfrm>
          <a:prstGeom prst="rect">
            <a:avLst/>
          </a:prstGeom>
        </p:spPr>
      </p:pic>
      <p:sp>
        <p:nvSpPr>
          <p:cNvPr id="9" name="Google Shape;984;p66">
            <a:extLst>
              <a:ext uri="{FF2B5EF4-FFF2-40B4-BE49-F238E27FC236}">
                <a16:creationId xmlns:a16="http://schemas.microsoft.com/office/drawing/2014/main" id="{87C2A53D-65D0-2E2C-12D3-BACC8C95A241}"/>
              </a:ext>
            </a:extLst>
          </p:cNvPr>
          <p:cNvSpPr/>
          <p:nvPr/>
        </p:nvSpPr>
        <p:spPr>
          <a:xfrm>
            <a:off x="2819400" y="907838"/>
            <a:ext cx="3930534" cy="3293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extLst>
      <p:ext uri="{BB962C8B-B14F-4D97-AF65-F5344CB8AC3E}">
        <p14:creationId xmlns:p14="http://schemas.microsoft.com/office/powerpoint/2010/main" val="3874763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5" name="Google Shape;723;p57">
            <a:extLst>
              <a:ext uri="{FF2B5EF4-FFF2-40B4-BE49-F238E27FC236}">
                <a16:creationId xmlns:a16="http://schemas.microsoft.com/office/drawing/2014/main" id="{145CC5E1-8502-3805-C4EA-0C3D819D844A}"/>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pic>
        <p:nvPicPr>
          <p:cNvPr id="8" name="Picture 7">
            <a:extLst>
              <a:ext uri="{FF2B5EF4-FFF2-40B4-BE49-F238E27FC236}">
                <a16:creationId xmlns:a16="http://schemas.microsoft.com/office/drawing/2014/main" id="{AB9A1DF3-8951-E020-A14F-7CBEAC3FA91A}"/>
              </a:ext>
            </a:extLst>
          </p:cNvPr>
          <p:cNvPicPr>
            <a:picLocks noChangeAspect="1"/>
          </p:cNvPicPr>
          <p:nvPr/>
        </p:nvPicPr>
        <p:blipFill>
          <a:blip r:embed="rId3"/>
          <a:stretch>
            <a:fillRect/>
          </a:stretch>
        </p:blipFill>
        <p:spPr>
          <a:xfrm>
            <a:off x="115757" y="907838"/>
            <a:ext cx="6634178" cy="4102293"/>
          </a:xfrm>
          <a:prstGeom prst="rect">
            <a:avLst/>
          </a:prstGeom>
        </p:spPr>
      </p:pic>
      <p:sp>
        <p:nvSpPr>
          <p:cNvPr id="9" name="Google Shape;984;p66">
            <a:extLst>
              <a:ext uri="{FF2B5EF4-FFF2-40B4-BE49-F238E27FC236}">
                <a16:creationId xmlns:a16="http://schemas.microsoft.com/office/drawing/2014/main" id="{87C2A53D-65D0-2E2C-12D3-BACC8C95A241}"/>
              </a:ext>
            </a:extLst>
          </p:cNvPr>
          <p:cNvSpPr/>
          <p:nvPr/>
        </p:nvSpPr>
        <p:spPr>
          <a:xfrm>
            <a:off x="4572000" y="907838"/>
            <a:ext cx="2177934" cy="3293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extLst>
      <p:ext uri="{BB962C8B-B14F-4D97-AF65-F5344CB8AC3E}">
        <p14:creationId xmlns:p14="http://schemas.microsoft.com/office/powerpoint/2010/main" val="1301719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5" name="Google Shape;723;p57">
            <a:extLst>
              <a:ext uri="{FF2B5EF4-FFF2-40B4-BE49-F238E27FC236}">
                <a16:creationId xmlns:a16="http://schemas.microsoft.com/office/drawing/2014/main" id="{145CC5E1-8502-3805-C4EA-0C3D819D844A}"/>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pic>
        <p:nvPicPr>
          <p:cNvPr id="8" name="Picture 7">
            <a:extLst>
              <a:ext uri="{FF2B5EF4-FFF2-40B4-BE49-F238E27FC236}">
                <a16:creationId xmlns:a16="http://schemas.microsoft.com/office/drawing/2014/main" id="{AB9A1DF3-8951-E020-A14F-7CBEAC3FA91A}"/>
              </a:ext>
            </a:extLst>
          </p:cNvPr>
          <p:cNvPicPr>
            <a:picLocks noChangeAspect="1"/>
          </p:cNvPicPr>
          <p:nvPr/>
        </p:nvPicPr>
        <p:blipFill>
          <a:blip r:embed="rId3"/>
          <a:stretch>
            <a:fillRect/>
          </a:stretch>
        </p:blipFill>
        <p:spPr>
          <a:xfrm>
            <a:off x="115757" y="907838"/>
            <a:ext cx="6634178" cy="4102293"/>
          </a:xfrm>
          <a:prstGeom prst="rect">
            <a:avLst/>
          </a:prstGeom>
        </p:spPr>
      </p:pic>
    </p:spTree>
    <p:extLst>
      <p:ext uri="{BB962C8B-B14F-4D97-AF65-F5344CB8AC3E}">
        <p14:creationId xmlns:p14="http://schemas.microsoft.com/office/powerpoint/2010/main" val="1940913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5" name="Google Shape;723;p57">
            <a:extLst>
              <a:ext uri="{FF2B5EF4-FFF2-40B4-BE49-F238E27FC236}">
                <a16:creationId xmlns:a16="http://schemas.microsoft.com/office/drawing/2014/main" id="{145CC5E1-8502-3805-C4EA-0C3D819D844A}"/>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pic>
        <p:nvPicPr>
          <p:cNvPr id="8" name="Picture 7">
            <a:extLst>
              <a:ext uri="{FF2B5EF4-FFF2-40B4-BE49-F238E27FC236}">
                <a16:creationId xmlns:a16="http://schemas.microsoft.com/office/drawing/2014/main" id="{AB9A1DF3-8951-E020-A14F-7CBEAC3FA91A}"/>
              </a:ext>
            </a:extLst>
          </p:cNvPr>
          <p:cNvPicPr>
            <a:picLocks noChangeAspect="1"/>
          </p:cNvPicPr>
          <p:nvPr/>
        </p:nvPicPr>
        <p:blipFill>
          <a:blip r:embed="rId3"/>
          <a:stretch>
            <a:fillRect/>
          </a:stretch>
        </p:blipFill>
        <p:spPr>
          <a:xfrm>
            <a:off x="115757" y="907838"/>
            <a:ext cx="6634178" cy="4102293"/>
          </a:xfrm>
          <a:prstGeom prst="rect">
            <a:avLst/>
          </a:prstGeom>
        </p:spPr>
      </p:pic>
      <p:pic>
        <p:nvPicPr>
          <p:cNvPr id="2" name="Google Shape;1007;p69">
            <a:extLst>
              <a:ext uri="{FF2B5EF4-FFF2-40B4-BE49-F238E27FC236}">
                <a16:creationId xmlns:a16="http://schemas.microsoft.com/office/drawing/2014/main" id="{C74365B3-5E23-D756-CE37-53F190976664}"/>
              </a:ext>
            </a:extLst>
          </p:cNvPr>
          <p:cNvPicPr preferRelativeResize="0"/>
          <p:nvPr/>
        </p:nvPicPr>
        <p:blipFill>
          <a:blip r:embed="rId4">
            <a:alphaModFix/>
          </a:blip>
          <a:stretch>
            <a:fillRect/>
          </a:stretch>
        </p:blipFill>
        <p:spPr>
          <a:xfrm>
            <a:off x="7343667" y="1034054"/>
            <a:ext cx="377422" cy="471771"/>
          </a:xfrm>
          <a:prstGeom prst="rect">
            <a:avLst/>
          </a:prstGeom>
          <a:noFill/>
          <a:ln>
            <a:noFill/>
          </a:ln>
        </p:spPr>
      </p:pic>
      <p:pic>
        <p:nvPicPr>
          <p:cNvPr id="3" name="Google Shape;1008;p69">
            <a:extLst>
              <a:ext uri="{FF2B5EF4-FFF2-40B4-BE49-F238E27FC236}">
                <a16:creationId xmlns:a16="http://schemas.microsoft.com/office/drawing/2014/main" id="{23411923-1B72-B871-FF78-EBED0289CE24}"/>
              </a:ext>
            </a:extLst>
          </p:cNvPr>
          <p:cNvPicPr preferRelativeResize="0"/>
          <p:nvPr/>
        </p:nvPicPr>
        <p:blipFill>
          <a:blip r:embed="rId4">
            <a:alphaModFix/>
          </a:blip>
          <a:stretch>
            <a:fillRect/>
          </a:stretch>
        </p:blipFill>
        <p:spPr>
          <a:xfrm>
            <a:off x="7343667" y="1589012"/>
            <a:ext cx="377422" cy="471771"/>
          </a:xfrm>
          <a:prstGeom prst="rect">
            <a:avLst/>
          </a:prstGeom>
          <a:noFill/>
          <a:ln>
            <a:noFill/>
          </a:ln>
        </p:spPr>
      </p:pic>
      <p:pic>
        <p:nvPicPr>
          <p:cNvPr id="4" name="Google Shape;1009;p69">
            <a:extLst>
              <a:ext uri="{FF2B5EF4-FFF2-40B4-BE49-F238E27FC236}">
                <a16:creationId xmlns:a16="http://schemas.microsoft.com/office/drawing/2014/main" id="{B5BE8634-8BA8-6CC1-D796-21FBC22D806C}"/>
              </a:ext>
            </a:extLst>
          </p:cNvPr>
          <p:cNvPicPr preferRelativeResize="0"/>
          <p:nvPr/>
        </p:nvPicPr>
        <p:blipFill>
          <a:blip r:embed="rId4">
            <a:alphaModFix/>
          </a:blip>
          <a:stretch>
            <a:fillRect/>
          </a:stretch>
        </p:blipFill>
        <p:spPr>
          <a:xfrm>
            <a:off x="7343667" y="2143970"/>
            <a:ext cx="377422" cy="471771"/>
          </a:xfrm>
          <a:prstGeom prst="rect">
            <a:avLst/>
          </a:prstGeom>
          <a:noFill/>
          <a:ln>
            <a:noFill/>
          </a:ln>
        </p:spPr>
      </p:pic>
      <p:pic>
        <p:nvPicPr>
          <p:cNvPr id="6" name="Google Shape;1010;p69">
            <a:extLst>
              <a:ext uri="{FF2B5EF4-FFF2-40B4-BE49-F238E27FC236}">
                <a16:creationId xmlns:a16="http://schemas.microsoft.com/office/drawing/2014/main" id="{E7E047C6-C9C5-723E-0CF8-C046BC8726D4}"/>
              </a:ext>
            </a:extLst>
          </p:cNvPr>
          <p:cNvPicPr preferRelativeResize="0"/>
          <p:nvPr/>
        </p:nvPicPr>
        <p:blipFill>
          <a:blip r:embed="rId4">
            <a:alphaModFix/>
          </a:blip>
          <a:stretch>
            <a:fillRect/>
          </a:stretch>
        </p:blipFill>
        <p:spPr>
          <a:xfrm>
            <a:off x="7343667" y="2688252"/>
            <a:ext cx="377422" cy="471771"/>
          </a:xfrm>
          <a:prstGeom prst="rect">
            <a:avLst/>
          </a:prstGeom>
          <a:noFill/>
          <a:ln>
            <a:noFill/>
          </a:ln>
        </p:spPr>
      </p:pic>
      <p:pic>
        <p:nvPicPr>
          <p:cNvPr id="7" name="Google Shape;1011;p69">
            <a:extLst>
              <a:ext uri="{FF2B5EF4-FFF2-40B4-BE49-F238E27FC236}">
                <a16:creationId xmlns:a16="http://schemas.microsoft.com/office/drawing/2014/main" id="{7C9720AB-5189-4DD7-5771-868F70A68A44}"/>
              </a:ext>
            </a:extLst>
          </p:cNvPr>
          <p:cNvPicPr preferRelativeResize="0"/>
          <p:nvPr/>
        </p:nvPicPr>
        <p:blipFill>
          <a:blip r:embed="rId5">
            <a:alphaModFix/>
          </a:blip>
          <a:stretch>
            <a:fillRect/>
          </a:stretch>
        </p:blipFill>
        <p:spPr>
          <a:xfrm>
            <a:off x="8264766" y="1192786"/>
            <a:ext cx="285501" cy="211114"/>
          </a:xfrm>
          <a:prstGeom prst="rect">
            <a:avLst/>
          </a:prstGeom>
          <a:noFill/>
          <a:ln>
            <a:noFill/>
          </a:ln>
        </p:spPr>
      </p:pic>
      <p:pic>
        <p:nvPicPr>
          <p:cNvPr id="10" name="Google Shape;1012;p69">
            <a:extLst>
              <a:ext uri="{FF2B5EF4-FFF2-40B4-BE49-F238E27FC236}">
                <a16:creationId xmlns:a16="http://schemas.microsoft.com/office/drawing/2014/main" id="{A6E58BEF-8651-A742-F18A-2F66AD41ACC5}"/>
              </a:ext>
            </a:extLst>
          </p:cNvPr>
          <p:cNvPicPr preferRelativeResize="0"/>
          <p:nvPr/>
        </p:nvPicPr>
        <p:blipFill>
          <a:blip r:embed="rId5">
            <a:alphaModFix/>
          </a:blip>
          <a:stretch>
            <a:fillRect/>
          </a:stretch>
        </p:blipFill>
        <p:spPr>
          <a:xfrm>
            <a:off x="8264766" y="1751603"/>
            <a:ext cx="285501" cy="211114"/>
          </a:xfrm>
          <a:prstGeom prst="rect">
            <a:avLst/>
          </a:prstGeom>
          <a:noFill/>
          <a:ln>
            <a:noFill/>
          </a:ln>
        </p:spPr>
      </p:pic>
      <p:pic>
        <p:nvPicPr>
          <p:cNvPr id="11" name="Google Shape;1013;p69">
            <a:extLst>
              <a:ext uri="{FF2B5EF4-FFF2-40B4-BE49-F238E27FC236}">
                <a16:creationId xmlns:a16="http://schemas.microsoft.com/office/drawing/2014/main" id="{C12C5703-94D5-27C2-93EA-F2F90182C25E}"/>
              </a:ext>
            </a:extLst>
          </p:cNvPr>
          <p:cNvPicPr preferRelativeResize="0"/>
          <p:nvPr/>
        </p:nvPicPr>
        <p:blipFill>
          <a:blip r:embed="rId5">
            <a:alphaModFix/>
          </a:blip>
          <a:stretch>
            <a:fillRect/>
          </a:stretch>
        </p:blipFill>
        <p:spPr>
          <a:xfrm>
            <a:off x="8264766" y="2310414"/>
            <a:ext cx="285501" cy="211114"/>
          </a:xfrm>
          <a:prstGeom prst="rect">
            <a:avLst/>
          </a:prstGeom>
          <a:noFill/>
          <a:ln>
            <a:noFill/>
          </a:ln>
        </p:spPr>
      </p:pic>
      <p:pic>
        <p:nvPicPr>
          <p:cNvPr id="12" name="Google Shape;1014;p69">
            <a:extLst>
              <a:ext uri="{FF2B5EF4-FFF2-40B4-BE49-F238E27FC236}">
                <a16:creationId xmlns:a16="http://schemas.microsoft.com/office/drawing/2014/main" id="{996FFE70-A375-EB24-246F-FF4DCA4C4137}"/>
              </a:ext>
            </a:extLst>
          </p:cNvPr>
          <p:cNvPicPr preferRelativeResize="0"/>
          <p:nvPr/>
        </p:nvPicPr>
        <p:blipFill>
          <a:blip r:embed="rId5">
            <a:alphaModFix/>
          </a:blip>
          <a:stretch>
            <a:fillRect/>
          </a:stretch>
        </p:blipFill>
        <p:spPr>
          <a:xfrm>
            <a:off x="8264766" y="2818581"/>
            <a:ext cx="285501" cy="211114"/>
          </a:xfrm>
          <a:prstGeom prst="rect">
            <a:avLst/>
          </a:prstGeom>
          <a:noFill/>
          <a:ln>
            <a:noFill/>
          </a:ln>
        </p:spPr>
      </p:pic>
      <p:pic>
        <p:nvPicPr>
          <p:cNvPr id="13" name="Google Shape;1015;p69">
            <a:extLst>
              <a:ext uri="{FF2B5EF4-FFF2-40B4-BE49-F238E27FC236}">
                <a16:creationId xmlns:a16="http://schemas.microsoft.com/office/drawing/2014/main" id="{03F56BB6-33B3-AE70-D752-A6DB8301FC29}"/>
              </a:ext>
            </a:extLst>
          </p:cNvPr>
          <p:cNvPicPr preferRelativeResize="0"/>
          <p:nvPr/>
        </p:nvPicPr>
        <p:blipFill>
          <a:blip r:embed="rId4">
            <a:alphaModFix/>
          </a:blip>
          <a:stretch>
            <a:fillRect/>
          </a:stretch>
        </p:blipFill>
        <p:spPr>
          <a:xfrm>
            <a:off x="7343667" y="3201483"/>
            <a:ext cx="377422" cy="471771"/>
          </a:xfrm>
          <a:prstGeom prst="rect">
            <a:avLst/>
          </a:prstGeom>
          <a:noFill/>
          <a:ln>
            <a:noFill/>
          </a:ln>
        </p:spPr>
      </p:pic>
      <p:pic>
        <p:nvPicPr>
          <p:cNvPr id="14" name="Google Shape;1016;p69">
            <a:extLst>
              <a:ext uri="{FF2B5EF4-FFF2-40B4-BE49-F238E27FC236}">
                <a16:creationId xmlns:a16="http://schemas.microsoft.com/office/drawing/2014/main" id="{9DA4F72E-9733-6483-4E7A-157287A71404}"/>
              </a:ext>
            </a:extLst>
          </p:cNvPr>
          <p:cNvPicPr preferRelativeResize="0"/>
          <p:nvPr/>
        </p:nvPicPr>
        <p:blipFill>
          <a:blip r:embed="rId5">
            <a:alphaModFix/>
          </a:blip>
          <a:stretch>
            <a:fillRect/>
          </a:stretch>
        </p:blipFill>
        <p:spPr>
          <a:xfrm>
            <a:off x="8264766" y="3331813"/>
            <a:ext cx="285501" cy="211114"/>
          </a:xfrm>
          <a:prstGeom prst="rect">
            <a:avLst/>
          </a:prstGeom>
          <a:noFill/>
          <a:ln>
            <a:noFill/>
          </a:ln>
        </p:spPr>
      </p:pic>
      <p:sp>
        <p:nvSpPr>
          <p:cNvPr id="15" name="Google Shape;1017;p69">
            <a:extLst>
              <a:ext uri="{FF2B5EF4-FFF2-40B4-BE49-F238E27FC236}">
                <a16:creationId xmlns:a16="http://schemas.microsoft.com/office/drawing/2014/main" id="{AEC67E4D-4028-853B-DCB2-B37E2B205687}"/>
              </a:ext>
            </a:extLst>
          </p:cNvPr>
          <p:cNvSpPr txBox="1"/>
          <p:nvPr/>
        </p:nvSpPr>
        <p:spPr>
          <a:xfrm>
            <a:off x="7787117" y="1939799"/>
            <a:ext cx="3288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300">
                <a:solidFill>
                  <a:srgbClr val="00B0F0"/>
                </a:solidFill>
                <a:highlight>
                  <a:srgbClr val="FFFFFF"/>
                </a:highlight>
                <a:latin typeface="Roboto"/>
                <a:ea typeface="Roboto"/>
                <a:cs typeface="Roboto"/>
                <a:sym typeface="Roboto"/>
              </a:rPr>
              <a:t>≈</a:t>
            </a:r>
            <a:endParaRPr sz="2700">
              <a:solidFill>
                <a:srgbClr val="00B0F0"/>
              </a:solidFill>
              <a:latin typeface="Proxima Nova"/>
              <a:ea typeface="Proxima Nova"/>
              <a:cs typeface="Proxima Nova"/>
              <a:sym typeface="Proxima Nova"/>
            </a:endParaRPr>
          </a:p>
        </p:txBody>
      </p:sp>
    </p:spTree>
    <p:extLst>
      <p:ext uri="{BB962C8B-B14F-4D97-AF65-F5344CB8AC3E}">
        <p14:creationId xmlns:p14="http://schemas.microsoft.com/office/powerpoint/2010/main" val="4242397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5" name="Google Shape;723;p57">
            <a:extLst>
              <a:ext uri="{FF2B5EF4-FFF2-40B4-BE49-F238E27FC236}">
                <a16:creationId xmlns:a16="http://schemas.microsoft.com/office/drawing/2014/main" id="{145CC5E1-8502-3805-C4EA-0C3D819D844A}"/>
              </a:ext>
            </a:extLst>
          </p:cNvPr>
          <p:cNvSpPr txBox="1">
            <a:spLocks noGrp="1"/>
          </p:cNvSpPr>
          <p:nvPr>
            <p:ph type="title"/>
          </p:nvPr>
        </p:nvSpPr>
        <p:spPr>
          <a:xfrm>
            <a:off x="115757" y="461354"/>
            <a:ext cx="9028243"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00" dirty="0"/>
              <a:t>Study 2: Is CP knowers’ success in cardinal extension based on exact equality?</a:t>
            </a:r>
          </a:p>
        </p:txBody>
      </p:sp>
      <p:pic>
        <p:nvPicPr>
          <p:cNvPr id="8" name="Picture 7">
            <a:extLst>
              <a:ext uri="{FF2B5EF4-FFF2-40B4-BE49-F238E27FC236}">
                <a16:creationId xmlns:a16="http://schemas.microsoft.com/office/drawing/2014/main" id="{AB9A1DF3-8951-E020-A14F-7CBEAC3FA91A}"/>
              </a:ext>
            </a:extLst>
          </p:cNvPr>
          <p:cNvPicPr>
            <a:picLocks noChangeAspect="1"/>
          </p:cNvPicPr>
          <p:nvPr/>
        </p:nvPicPr>
        <p:blipFill>
          <a:blip r:embed="rId3"/>
          <a:stretch>
            <a:fillRect/>
          </a:stretch>
        </p:blipFill>
        <p:spPr>
          <a:xfrm>
            <a:off x="115757" y="907838"/>
            <a:ext cx="6634178" cy="4102293"/>
          </a:xfrm>
          <a:prstGeom prst="rect">
            <a:avLst/>
          </a:prstGeom>
        </p:spPr>
      </p:pic>
      <p:pic>
        <p:nvPicPr>
          <p:cNvPr id="2" name="Google Shape;1007;p69">
            <a:extLst>
              <a:ext uri="{FF2B5EF4-FFF2-40B4-BE49-F238E27FC236}">
                <a16:creationId xmlns:a16="http://schemas.microsoft.com/office/drawing/2014/main" id="{C74365B3-5E23-D756-CE37-53F190976664}"/>
              </a:ext>
            </a:extLst>
          </p:cNvPr>
          <p:cNvPicPr preferRelativeResize="0"/>
          <p:nvPr/>
        </p:nvPicPr>
        <p:blipFill>
          <a:blip r:embed="rId4">
            <a:alphaModFix/>
          </a:blip>
          <a:stretch>
            <a:fillRect/>
          </a:stretch>
        </p:blipFill>
        <p:spPr>
          <a:xfrm>
            <a:off x="7343667" y="1034054"/>
            <a:ext cx="377422" cy="471771"/>
          </a:xfrm>
          <a:prstGeom prst="rect">
            <a:avLst/>
          </a:prstGeom>
          <a:noFill/>
          <a:ln>
            <a:noFill/>
          </a:ln>
        </p:spPr>
      </p:pic>
      <p:pic>
        <p:nvPicPr>
          <p:cNvPr id="3" name="Google Shape;1008;p69">
            <a:extLst>
              <a:ext uri="{FF2B5EF4-FFF2-40B4-BE49-F238E27FC236}">
                <a16:creationId xmlns:a16="http://schemas.microsoft.com/office/drawing/2014/main" id="{23411923-1B72-B871-FF78-EBED0289CE24}"/>
              </a:ext>
            </a:extLst>
          </p:cNvPr>
          <p:cNvPicPr preferRelativeResize="0"/>
          <p:nvPr/>
        </p:nvPicPr>
        <p:blipFill>
          <a:blip r:embed="rId4">
            <a:alphaModFix/>
          </a:blip>
          <a:stretch>
            <a:fillRect/>
          </a:stretch>
        </p:blipFill>
        <p:spPr>
          <a:xfrm>
            <a:off x="7343667" y="1589012"/>
            <a:ext cx="377422" cy="471771"/>
          </a:xfrm>
          <a:prstGeom prst="rect">
            <a:avLst/>
          </a:prstGeom>
          <a:noFill/>
          <a:ln>
            <a:noFill/>
          </a:ln>
        </p:spPr>
      </p:pic>
      <p:pic>
        <p:nvPicPr>
          <p:cNvPr id="4" name="Google Shape;1009;p69">
            <a:extLst>
              <a:ext uri="{FF2B5EF4-FFF2-40B4-BE49-F238E27FC236}">
                <a16:creationId xmlns:a16="http://schemas.microsoft.com/office/drawing/2014/main" id="{B5BE8634-8BA8-6CC1-D796-21FBC22D806C}"/>
              </a:ext>
            </a:extLst>
          </p:cNvPr>
          <p:cNvPicPr preferRelativeResize="0"/>
          <p:nvPr/>
        </p:nvPicPr>
        <p:blipFill>
          <a:blip r:embed="rId4">
            <a:alphaModFix/>
          </a:blip>
          <a:stretch>
            <a:fillRect/>
          </a:stretch>
        </p:blipFill>
        <p:spPr>
          <a:xfrm>
            <a:off x="7343667" y="2143970"/>
            <a:ext cx="377422" cy="471771"/>
          </a:xfrm>
          <a:prstGeom prst="rect">
            <a:avLst/>
          </a:prstGeom>
          <a:noFill/>
          <a:ln>
            <a:noFill/>
          </a:ln>
        </p:spPr>
      </p:pic>
      <p:pic>
        <p:nvPicPr>
          <p:cNvPr id="6" name="Google Shape;1010;p69">
            <a:extLst>
              <a:ext uri="{FF2B5EF4-FFF2-40B4-BE49-F238E27FC236}">
                <a16:creationId xmlns:a16="http://schemas.microsoft.com/office/drawing/2014/main" id="{E7E047C6-C9C5-723E-0CF8-C046BC8726D4}"/>
              </a:ext>
            </a:extLst>
          </p:cNvPr>
          <p:cNvPicPr preferRelativeResize="0"/>
          <p:nvPr/>
        </p:nvPicPr>
        <p:blipFill>
          <a:blip r:embed="rId4">
            <a:alphaModFix/>
          </a:blip>
          <a:stretch>
            <a:fillRect/>
          </a:stretch>
        </p:blipFill>
        <p:spPr>
          <a:xfrm>
            <a:off x="7343667" y="2688252"/>
            <a:ext cx="377422" cy="471771"/>
          </a:xfrm>
          <a:prstGeom prst="rect">
            <a:avLst/>
          </a:prstGeom>
          <a:noFill/>
          <a:ln>
            <a:noFill/>
          </a:ln>
        </p:spPr>
      </p:pic>
      <p:pic>
        <p:nvPicPr>
          <p:cNvPr id="7" name="Google Shape;1011;p69">
            <a:extLst>
              <a:ext uri="{FF2B5EF4-FFF2-40B4-BE49-F238E27FC236}">
                <a16:creationId xmlns:a16="http://schemas.microsoft.com/office/drawing/2014/main" id="{7C9720AB-5189-4DD7-5771-868F70A68A44}"/>
              </a:ext>
            </a:extLst>
          </p:cNvPr>
          <p:cNvPicPr preferRelativeResize="0"/>
          <p:nvPr/>
        </p:nvPicPr>
        <p:blipFill>
          <a:blip r:embed="rId5">
            <a:alphaModFix/>
          </a:blip>
          <a:stretch>
            <a:fillRect/>
          </a:stretch>
        </p:blipFill>
        <p:spPr>
          <a:xfrm>
            <a:off x="8264766" y="1192786"/>
            <a:ext cx="285501" cy="211114"/>
          </a:xfrm>
          <a:prstGeom prst="rect">
            <a:avLst/>
          </a:prstGeom>
          <a:noFill/>
          <a:ln>
            <a:noFill/>
          </a:ln>
        </p:spPr>
      </p:pic>
      <p:pic>
        <p:nvPicPr>
          <p:cNvPr id="10" name="Google Shape;1012;p69">
            <a:extLst>
              <a:ext uri="{FF2B5EF4-FFF2-40B4-BE49-F238E27FC236}">
                <a16:creationId xmlns:a16="http://schemas.microsoft.com/office/drawing/2014/main" id="{A6E58BEF-8651-A742-F18A-2F66AD41ACC5}"/>
              </a:ext>
            </a:extLst>
          </p:cNvPr>
          <p:cNvPicPr preferRelativeResize="0"/>
          <p:nvPr/>
        </p:nvPicPr>
        <p:blipFill>
          <a:blip r:embed="rId5">
            <a:alphaModFix/>
          </a:blip>
          <a:stretch>
            <a:fillRect/>
          </a:stretch>
        </p:blipFill>
        <p:spPr>
          <a:xfrm>
            <a:off x="8264766" y="1751603"/>
            <a:ext cx="285501" cy="211114"/>
          </a:xfrm>
          <a:prstGeom prst="rect">
            <a:avLst/>
          </a:prstGeom>
          <a:noFill/>
          <a:ln>
            <a:noFill/>
          </a:ln>
        </p:spPr>
      </p:pic>
      <p:pic>
        <p:nvPicPr>
          <p:cNvPr id="11" name="Google Shape;1013;p69">
            <a:extLst>
              <a:ext uri="{FF2B5EF4-FFF2-40B4-BE49-F238E27FC236}">
                <a16:creationId xmlns:a16="http://schemas.microsoft.com/office/drawing/2014/main" id="{C12C5703-94D5-27C2-93EA-F2F90182C25E}"/>
              </a:ext>
            </a:extLst>
          </p:cNvPr>
          <p:cNvPicPr preferRelativeResize="0"/>
          <p:nvPr/>
        </p:nvPicPr>
        <p:blipFill>
          <a:blip r:embed="rId5">
            <a:alphaModFix/>
          </a:blip>
          <a:stretch>
            <a:fillRect/>
          </a:stretch>
        </p:blipFill>
        <p:spPr>
          <a:xfrm>
            <a:off x="8264766" y="2310414"/>
            <a:ext cx="285501" cy="211114"/>
          </a:xfrm>
          <a:prstGeom prst="rect">
            <a:avLst/>
          </a:prstGeom>
          <a:noFill/>
          <a:ln>
            <a:noFill/>
          </a:ln>
        </p:spPr>
      </p:pic>
      <p:pic>
        <p:nvPicPr>
          <p:cNvPr id="12" name="Google Shape;1014;p69">
            <a:extLst>
              <a:ext uri="{FF2B5EF4-FFF2-40B4-BE49-F238E27FC236}">
                <a16:creationId xmlns:a16="http://schemas.microsoft.com/office/drawing/2014/main" id="{996FFE70-A375-EB24-246F-FF4DCA4C4137}"/>
              </a:ext>
            </a:extLst>
          </p:cNvPr>
          <p:cNvPicPr preferRelativeResize="0"/>
          <p:nvPr/>
        </p:nvPicPr>
        <p:blipFill>
          <a:blip r:embed="rId5">
            <a:alphaModFix/>
          </a:blip>
          <a:stretch>
            <a:fillRect/>
          </a:stretch>
        </p:blipFill>
        <p:spPr>
          <a:xfrm>
            <a:off x="8264766" y="2818581"/>
            <a:ext cx="285501" cy="211114"/>
          </a:xfrm>
          <a:prstGeom prst="rect">
            <a:avLst/>
          </a:prstGeom>
          <a:noFill/>
          <a:ln>
            <a:noFill/>
          </a:ln>
        </p:spPr>
      </p:pic>
      <p:pic>
        <p:nvPicPr>
          <p:cNvPr id="13" name="Google Shape;1015;p69">
            <a:extLst>
              <a:ext uri="{FF2B5EF4-FFF2-40B4-BE49-F238E27FC236}">
                <a16:creationId xmlns:a16="http://schemas.microsoft.com/office/drawing/2014/main" id="{03F56BB6-33B3-AE70-D752-A6DB8301FC29}"/>
              </a:ext>
            </a:extLst>
          </p:cNvPr>
          <p:cNvPicPr preferRelativeResize="0"/>
          <p:nvPr/>
        </p:nvPicPr>
        <p:blipFill>
          <a:blip r:embed="rId4">
            <a:alphaModFix/>
          </a:blip>
          <a:stretch>
            <a:fillRect/>
          </a:stretch>
        </p:blipFill>
        <p:spPr>
          <a:xfrm>
            <a:off x="7343667" y="3201483"/>
            <a:ext cx="377422" cy="471771"/>
          </a:xfrm>
          <a:prstGeom prst="rect">
            <a:avLst/>
          </a:prstGeom>
          <a:noFill/>
          <a:ln>
            <a:noFill/>
          </a:ln>
        </p:spPr>
      </p:pic>
      <p:pic>
        <p:nvPicPr>
          <p:cNvPr id="14" name="Google Shape;1016;p69">
            <a:extLst>
              <a:ext uri="{FF2B5EF4-FFF2-40B4-BE49-F238E27FC236}">
                <a16:creationId xmlns:a16="http://schemas.microsoft.com/office/drawing/2014/main" id="{9DA4F72E-9733-6483-4E7A-157287A71404}"/>
              </a:ext>
            </a:extLst>
          </p:cNvPr>
          <p:cNvPicPr preferRelativeResize="0"/>
          <p:nvPr/>
        </p:nvPicPr>
        <p:blipFill>
          <a:blip r:embed="rId5">
            <a:alphaModFix/>
          </a:blip>
          <a:stretch>
            <a:fillRect/>
          </a:stretch>
        </p:blipFill>
        <p:spPr>
          <a:xfrm>
            <a:off x="8264766" y="3331813"/>
            <a:ext cx="285501" cy="211114"/>
          </a:xfrm>
          <a:prstGeom prst="rect">
            <a:avLst/>
          </a:prstGeom>
          <a:noFill/>
          <a:ln>
            <a:noFill/>
          </a:ln>
        </p:spPr>
      </p:pic>
      <p:sp>
        <p:nvSpPr>
          <p:cNvPr id="15" name="Google Shape;1017;p69">
            <a:extLst>
              <a:ext uri="{FF2B5EF4-FFF2-40B4-BE49-F238E27FC236}">
                <a16:creationId xmlns:a16="http://schemas.microsoft.com/office/drawing/2014/main" id="{AEC67E4D-4028-853B-DCB2-B37E2B205687}"/>
              </a:ext>
            </a:extLst>
          </p:cNvPr>
          <p:cNvSpPr txBox="1"/>
          <p:nvPr/>
        </p:nvSpPr>
        <p:spPr>
          <a:xfrm>
            <a:off x="7787117" y="1939799"/>
            <a:ext cx="3288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300">
                <a:solidFill>
                  <a:srgbClr val="00B0F0"/>
                </a:solidFill>
                <a:highlight>
                  <a:srgbClr val="FFFFFF"/>
                </a:highlight>
                <a:latin typeface="Roboto"/>
                <a:ea typeface="Roboto"/>
                <a:cs typeface="Roboto"/>
                <a:sym typeface="Roboto"/>
              </a:rPr>
              <a:t>≈</a:t>
            </a:r>
            <a:endParaRPr sz="2700">
              <a:solidFill>
                <a:srgbClr val="00B0F0"/>
              </a:solidFill>
              <a:latin typeface="Proxima Nova"/>
              <a:ea typeface="Proxima Nova"/>
              <a:cs typeface="Proxima Nova"/>
              <a:sym typeface="Proxima Nova"/>
            </a:endParaRPr>
          </a:p>
        </p:txBody>
      </p:sp>
      <p:sp>
        <p:nvSpPr>
          <p:cNvPr id="16" name="TextBox 15">
            <a:extLst>
              <a:ext uri="{FF2B5EF4-FFF2-40B4-BE49-F238E27FC236}">
                <a16:creationId xmlns:a16="http://schemas.microsoft.com/office/drawing/2014/main" id="{48B4BFB4-2262-D349-8F0B-ED13C8C88702}"/>
              </a:ext>
            </a:extLst>
          </p:cNvPr>
          <p:cNvSpPr txBox="1"/>
          <p:nvPr/>
        </p:nvSpPr>
        <p:spPr>
          <a:xfrm flipH="1">
            <a:off x="6902900" y="4041616"/>
            <a:ext cx="2426033" cy="646331"/>
          </a:xfrm>
          <a:prstGeom prst="rect">
            <a:avLst/>
          </a:prstGeom>
          <a:noFill/>
        </p:spPr>
        <p:txBody>
          <a:bodyPr wrap="square">
            <a:spAutoFit/>
          </a:bodyPr>
          <a:lstStyle/>
          <a:p>
            <a:pPr marL="0" lvl="0" indent="0" algn="l" rtl="0">
              <a:spcBef>
                <a:spcPts val="0"/>
              </a:spcBef>
              <a:spcAft>
                <a:spcPts val="0"/>
              </a:spcAft>
              <a:buNone/>
            </a:pPr>
            <a:r>
              <a:rPr lang="en-US" sz="1800" dirty="0">
                <a:solidFill>
                  <a:schemeClr val="accent3"/>
                </a:solidFill>
                <a:latin typeface="Proxima Nova"/>
                <a:ea typeface="Proxima Nova"/>
                <a:cs typeface="Proxima Nova"/>
                <a:sym typeface="Proxima Nova"/>
              </a:rPr>
              <a:t>Age is not a significant predictor.</a:t>
            </a:r>
          </a:p>
        </p:txBody>
      </p:sp>
    </p:spTree>
    <p:extLst>
      <p:ext uri="{BB962C8B-B14F-4D97-AF65-F5344CB8AC3E}">
        <p14:creationId xmlns:p14="http://schemas.microsoft.com/office/powerpoint/2010/main" val="2677827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sp>
        <p:nvSpPr>
          <p:cNvPr id="1023" name="Google Shape;1023;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Cardinal extension understanding arises </a:t>
            </a:r>
            <a:r>
              <a:rPr lang="en" b="1" dirty="0"/>
              <a:t>after</a:t>
            </a:r>
            <a:r>
              <a:rPr lang="en" dirty="0"/>
              <a:t> </a:t>
            </a:r>
            <a:r>
              <a:rPr lang="en-US" dirty="0"/>
              <a:t>acquiring the Cardinal Principle.</a:t>
            </a:r>
            <a:endParaRPr dirty="0"/>
          </a:p>
          <a:p>
            <a:pPr marL="457200" lvl="0" indent="-342900" algn="l" rtl="0">
              <a:spcBef>
                <a:spcPts val="0"/>
              </a:spcBef>
              <a:spcAft>
                <a:spcPts val="0"/>
              </a:spcAft>
              <a:buSzPts val="1800"/>
              <a:buChar char="●"/>
            </a:pPr>
            <a:r>
              <a:rPr lang="en" dirty="0"/>
              <a:t>But even CP-knowers judge set equality based on approximate quantity rather than one-to-one correspondence</a:t>
            </a:r>
            <a:endParaRPr dirty="0"/>
          </a:p>
        </p:txBody>
      </p:sp>
      <p:sp>
        <p:nvSpPr>
          <p:cNvPr id="1024" name="Google Shape;1024;p70"/>
          <p:cNvSpPr txBox="1">
            <a:spLocks noGrp="1"/>
          </p:cNvSpPr>
          <p:nvPr>
            <p:ph type="title"/>
          </p:nvPr>
        </p:nvSpPr>
        <p:spPr>
          <a:xfrm>
            <a:off x="392500" y="2285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Ongoing Work</a:t>
            </a:r>
            <a:endParaRPr/>
          </a:p>
        </p:txBody>
      </p:sp>
      <p:sp>
        <p:nvSpPr>
          <p:cNvPr id="1025" name="Google Shape;1025;p70"/>
          <p:cNvSpPr txBox="1">
            <a:spLocks noGrp="1"/>
          </p:cNvSpPr>
          <p:nvPr>
            <p:ph type="body" idx="1"/>
          </p:nvPr>
        </p:nvSpPr>
        <p:spPr>
          <a:xfrm>
            <a:off x="311700" y="285810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explains variability in CP-knowers’ understanding of cardinal extension?</a:t>
            </a:r>
          </a:p>
          <a:p>
            <a:pPr marL="457200" lvl="0" indent="-342900" algn="l" rtl="0">
              <a:spcBef>
                <a:spcPts val="0"/>
              </a:spcBef>
              <a:spcAft>
                <a:spcPts val="0"/>
              </a:spcAft>
              <a:buSzPts val="1800"/>
              <a:buChar char="●"/>
            </a:pPr>
            <a:r>
              <a:rPr lang="en" dirty="0"/>
              <a:t>When / How do children learn that one-to-one correspondence establishes exact equality?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Thank you!</a:t>
            </a:r>
            <a:endParaRPr dirty="0"/>
          </a:p>
        </p:txBody>
      </p:sp>
      <p:sp>
        <p:nvSpPr>
          <p:cNvPr id="1031" name="Google Shape;1031;p71"/>
          <p:cNvSpPr txBox="1">
            <a:spLocks noGrp="1"/>
          </p:cNvSpPr>
          <p:nvPr>
            <p:ph type="body" idx="1"/>
          </p:nvPr>
        </p:nvSpPr>
        <p:spPr>
          <a:xfrm>
            <a:off x="311700" y="1381075"/>
            <a:ext cx="632795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Language &amp; Development Lab @ UC San Diego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Parents, teachers, and children who participated.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i="1" dirty="0"/>
              <a:t>Contact: </a:t>
            </a:r>
            <a:r>
              <a:rPr lang="en-US" i="1" dirty="0" err="1"/>
              <a:t>khuyenle@ucsd.edu</a:t>
            </a:r>
            <a:endParaRPr lang="en-US" i="1" dirty="0"/>
          </a:p>
        </p:txBody>
      </p:sp>
      <p:grpSp>
        <p:nvGrpSpPr>
          <p:cNvPr id="5" name="Group 4">
            <a:extLst>
              <a:ext uri="{FF2B5EF4-FFF2-40B4-BE49-F238E27FC236}">
                <a16:creationId xmlns:a16="http://schemas.microsoft.com/office/drawing/2014/main" id="{BAACFBE0-3326-221D-0272-6524B4A7DF9D}"/>
              </a:ext>
            </a:extLst>
          </p:cNvPr>
          <p:cNvGrpSpPr/>
          <p:nvPr/>
        </p:nvGrpSpPr>
        <p:grpSpPr>
          <a:xfrm>
            <a:off x="6862450" y="2780050"/>
            <a:ext cx="2281550" cy="2182525"/>
            <a:chOff x="6853325" y="965575"/>
            <a:chExt cx="2281550" cy="2182525"/>
          </a:xfrm>
        </p:grpSpPr>
        <p:pic>
          <p:nvPicPr>
            <p:cNvPr id="3" name="Picture 2" descr="A qr code on a white background&#10;&#10;Description automatically generated">
              <a:extLst>
                <a:ext uri="{FF2B5EF4-FFF2-40B4-BE49-F238E27FC236}">
                  <a16:creationId xmlns:a16="http://schemas.microsoft.com/office/drawing/2014/main" id="{EAB25C0E-D267-F70F-C46B-07FB4235D528}"/>
                </a:ext>
              </a:extLst>
            </p:cNvPr>
            <p:cNvPicPr>
              <a:picLocks noChangeAspect="1"/>
            </p:cNvPicPr>
            <p:nvPr/>
          </p:nvPicPr>
          <p:blipFill>
            <a:blip r:embed="rId3"/>
            <a:stretch>
              <a:fillRect/>
            </a:stretch>
          </p:blipFill>
          <p:spPr>
            <a:xfrm>
              <a:off x="7067000" y="1293900"/>
              <a:ext cx="1854200" cy="1854200"/>
            </a:xfrm>
            <a:prstGeom prst="rect">
              <a:avLst/>
            </a:prstGeom>
          </p:spPr>
        </p:pic>
        <p:sp>
          <p:nvSpPr>
            <p:cNvPr id="4" name="Google Shape;1031;p71">
              <a:extLst>
                <a:ext uri="{FF2B5EF4-FFF2-40B4-BE49-F238E27FC236}">
                  <a16:creationId xmlns:a16="http://schemas.microsoft.com/office/drawing/2014/main" id="{00E8F851-AA15-7FDE-459D-77E682AAC49A}"/>
                </a:ext>
              </a:extLst>
            </p:cNvPr>
            <p:cNvSpPr txBox="1">
              <a:spLocks/>
            </p:cNvSpPr>
            <p:nvPr/>
          </p:nvSpPr>
          <p:spPr>
            <a:xfrm>
              <a:off x="6853325" y="965575"/>
              <a:ext cx="228155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lgn="ctr">
                <a:buFont typeface="Proxima Nova"/>
                <a:buNone/>
              </a:pPr>
              <a:r>
                <a:rPr lang="en-US" b="1" dirty="0"/>
                <a:t>Scan for preprint</a:t>
              </a:r>
              <a:endParaRPr lang="en-US"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B8304-B8F0-A01B-4A70-9B40D3C6DA0B}"/>
              </a:ext>
            </a:extLst>
          </p:cNvPr>
          <p:cNvPicPr>
            <a:picLocks noChangeAspect="1"/>
          </p:cNvPicPr>
          <p:nvPr/>
        </p:nvPicPr>
        <p:blipFill>
          <a:blip r:embed="rId2"/>
          <a:stretch>
            <a:fillRect/>
          </a:stretch>
        </p:blipFill>
        <p:spPr>
          <a:xfrm>
            <a:off x="946150" y="331056"/>
            <a:ext cx="7308850" cy="4516704"/>
          </a:xfrm>
          <a:prstGeom prst="rect">
            <a:avLst/>
          </a:prstGeom>
        </p:spPr>
      </p:pic>
    </p:spTree>
    <p:extLst>
      <p:ext uri="{BB962C8B-B14F-4D97-AF65-F5344CB8AC3E}">
        <p14:creationId xmlns:p14="http://schemas.microsoft.com/office/powerpoint/2010/main" val="833081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1"/>
          <p:cNvPicPr preferRelativeResize="0"/>
          <p:nvPr/>
        </p:nvPicPr>
        <p:blipFill>
          <a:blip r:embed="rId3">
            <a:alphaModFix/>
          </a:blip>
          <a:stretch>
            <a:fillRect/>
          </a:stretch>
        </p:blipFill>
        <p:spPr>
          <a:xfrm>
            <a:off x="531628" y="215172"/>
            <a:ext cx="486764" cy="368952"/>
          </a:xfrm>
          <a:prstGeom prst="rect">
            <a:avLst/>
          </a:prstGeom>
          <a:noFill/>
          <a:ln>
            <a:noFill/>
          </a:ln>
        </p:spPr>
      </p:pic>
      <p:pic>
        <p:nvPicPr>
          <p:cNvPr id="215" name="Google Shape;215;p31"/>
          <p:cNvPicPr preferRelativeResize="0"/>
          <p:nvPr/>
        </p:nvPicPr>
        <p:blipFill>
          <a:blip r:embed="rId3">
            <a:alphaModFix/>
          </a:blip>
          <a:stretch>
            <a:fillRect/>
          </a:stretch>
        </p:blipFill>
        <p:spPr>
          <a:xfrm>
            <a:off x="666880" y="1933108"/>
            <a:ext cx="486764" cy="368952"/>
          </a:xfrm>
          <a:prstGeom prst="rect">
            <a:avLst/>
          </a:prstGeom>
          <a:noFill/>
          <a:ln>
            <a:noFill/>
          </a:ln>
        </p:spPr>
      </p:pic>
      <p:pic>
        <p:nvPicPr>
          <p:cNvPr id="216" name="Google Shape;216;p31"/>
          <p:cNvPicPr preferRelativeResize="0"/>
          <p:nvPr/>
        </p:nvPicPr>
        <p:blipFill>
          <a:blip r:embed="rId3">
            <a:alphaModFix/>
          </a:blip>
          <a:stretch>
            <a:fillRect/>
          </a:stretch>
        </p:blipFill>
        <p:spPr>
          <a:xfrm>
            <a:off x="2932381" y="1842430"/>
            <a:ext cx="486764" cy="368952"/>
          </a:xfrm>
          <a:prstGeom prst="rect">
            <a:avLst/>
          </a:prstGeom>
          <a:noFill/>
          <a:ln>
            <a:noFill/>
          </a:ln>
        </p:spPr>
      </p:pic>
      <p:pic>
        <p:nvPicPr>
          <p:cNvPr id="217" name="Google Shape;217;p31"/>
          <p:cNvPicPr preferRelativeResize="0"/>
          <p:nvPr/>
        </p:nvPicPr>
        <p:blipFill>
          <a:blip r:embed="rId3">
            <a:alphaModFix/>
          </a:blip>
          <a:stretch>
            <a:fillRect/>
          </a:stretch>
        </p:blipFill>
        <p:spPr>
          <a:xfrm>
            <a:off x="1173587" y="2904135"/>
            <a:ext cx="486764" cy="368952"/>
          </a:xfrm>
          <a:prstGeom prst="rect">
            <a:avLst/>
          </a:prstGeom>
          <a:noFill/>
          <a:ln>
            <a:noFill/>
          </a:ln>
        </p:spPr>
      </p:pic>
      <p:pic>
        <p:nvPicPr>
          <p:cNvPr id="218" name="Google Shape;218;p31"/>
          <p:cNvPicPr preferRelativeResize="0"/>
          <p:nvPr/>
        </p:nvPicPr>
        <p:blipFill>
          <a:blip r:embed="rId3">
            <a:alphaModFix/>
          </a:blip>
          <a:stretch>
            <a:fillRect/>
          </a:stretch>
        </p:blipFill>
        <p:spPr>
          <a:xfrm>
            <a:off x="2412947" y="510170"/>
            <a:ext cx="486764" cy="368952"/>
          </a:xfrm>
          <a:prstGeom prst="rect">
            <a:avLst/>
          </a:prstGeom>
          <a:noFill/>
          <a:ln>
            <a:noFill/>
          </a:ln>
        </p:spPr>
      </p:pic>
      <p:pic>
        <p:nvPicPr>
          <p:cNvPr id="219" name="Google Shape;219;p31"/>
          <p:cNvPicPr preferRelativeResize="0"/>
          <p:nvPr/>
        </p:nvPicPr>
        <p:blipFill>
          <a:blip r:embed="rId3">
            <a:alphaModFix/>
          </a:blip>
          <a:stretch>
            <a:fillRect/>
          </a:stretch>
        </p:blipFill>
        <p:spPr>
          <a:xfrm>
            <a:off x="2306733" y="2813570"/>
            <a:ext cx="486764" cy="368952"/>
          </a:xfrm>
          <a:prstGeom prst="rect">
            <a:avLst/>
          </a:prstGeom>
          <a:noFill/>
          <a:ln>
            <a:noFill/>
          </a:ln>
        </p:spPr>
      </p:pic>
      <p:pic>
        <p:nvPicPr>
          <p:cNvPr id="220" name="Google Shape;220;p31"/>
          <p:cNvPicPr preferRelativeResize="0"/>
          <p:nvPr/>
        </p:nvPicPr>
        <p:blipFill>
          <a:blip r:embed="rId3">
            <a:alphaModFix/>
          </a:blip>
          <a:stretch>
            <a:fillRect/>
          </a:stretch>
        </p:blipFill>
        <p:spPr>
          <a:xfrm>
            <a:off x="1454775" y="962082"/>
            <a:ext cx="486764" cy="368952"/>
          </a:xfrm>
          <a:prstGeom prst="rect">
            <a:avLst/>
          </a:prstGeom>
          <a:noFill/>
          <a:ln>
            <a:noFill/>
          </a:ln>
        </p:spPr>
      </p:pic>
      <p:pic>
        <p:nvPicPr>
          <p:cNvPr id="221" name="Google Shape;221;p31"/>
          <p:cNvPicPr preferRelativeResize="0"/>
          <p:nvPr/>
        </p:nvPicPr>
        <p:blipFill>
          <a:blip r:embed="rId3">
            <a:alphaModFix/>
          </a:blip>
          <a:stretch>
            <a:fillRect/>
          </a:stretch>
        </p:blipFill>
        <p:spPr>
          <a:xfrm>
            <a:off x="3502503" y="432467"/>
            <a:ext cx="486764" cy="368952"/>
          </a:xfrm>
          <a:prstGeom prst="rect">
            <a:avLst/>
          </a:prstGeom>
          <a:noFill/>
          <a:ln>
            <a:noFill/>
          </a:ln>
        </p:spPr>
      </p:pic>
      <p:pic>
        <p:nvPicPr>
          <p:cNvPr id="222" name="Google Shape;222;p31"/>
          <p:cNvPicPr preferRelativeResize="0"/>
          <p:nvPr/>
        </p:nvPicPr>
        <p:blipFill>
          <a:blip r:embed="rId3">
            <a:alphaModFix/>
          </a:blip>
          <a:stretch>
            <a:fillRect/>
          </a:stretch>
        </p:blipFill>
        <p:spPr>
          <a:xfrm>
            <a:off x="4592078" y="769497"/>
            <a:ext cx="486764" cy="368952"/>
          </a:xfrm>
          <a:prstGeom prst="rect">
            <a:avLst/>
          </a:prstGeom>
          <a:noFill/>
          <a:ln>
            <a:noFill/>
          </a:ln>
        </p:spPr>
      </p:pic>
      <p:pic>
        <p:nvPicPr>
          <p:cNvPr id="223" name="Google Shape;223;p31"/>
          <p:cNvPicPr preferRelativeResize="0"/>
          <p:nvPr/>
        </p:nvPicPr>
        <p:blipFill>
          <a:blip r:embed="rId3">
            <a:alphaModFix/>
          </a:blip>
          <a:stretch>
            <a:fillRect/>
          </a:stretch>
        </p:blipFill>
        <p:spPr>
          <a:xfrm>
            <a:off x="3449405" y="3543046"/>
            <a:ext cx="486764" cy="368952"/>
          </a:xfrm>
          <a:prstGeom prst="rect">
            <a:avLst/>
          </a:prstGeom>
          <a:noFill/>
          <a:ln>
            <a:noFill/>
          </a:ln>
        </p:spPr>
      </p:pic>
      <p:pic>
        <p:nvPicPr>
          <p:cNvPr id="224" name="Google Shape;224;p31"/>
          <p:cNvPicPr preferRelativeResize="0"/>
          <p:nvPr/>
        </p:nvPicPr>
        <p:blipFill>
          <a:blip r:embed="rId3">
            <a:alphaModFix/>
          </a:blip>
          <a:stretch>
            <a:fillRect/>
          </a:stretch>
        </p:blipFill>
        <p:spPr>
          <a:xfrm>
            <a:off x="4893531" y="2512180"/>
            <a:ext cx="486764" cy="368952"/>
          </a:xfrm>
          <a:prstGeom prst="rect">
            <a:avLst/>
          </a:prstGeom>
          <a:noFill/>
          <a:ln>
            <a:noFill/>
          </a:ln>
        </p:spPr>
      </p:pic>
      <p:pic>
        <p:nvPicPr>
          <p:cNvPr id="225" name="Google Shape;225;p31"/>
          <p:cNvPicPr preferRelativeResize="0"/>
          <p:nvPr/>
        </p:nvPicPr>
        <p:blipFill>
          <a:blip r:embed="rId3">
            <a:alphaModFix/>
          </a:blip>
          <a:stretch>
            <a:fillRect/>
          </a:stretch>
        </p:blipFill>
        <p:spPr>
          <a:xfrm>
            <a:off x="4458237" y="4092560"/>
            <a:ext cx="486764" cy="368952"/>
          </a:xfrm>
          <a:prstGeom prst="rect">
            <a:avLst/>
          </a:prstGeom>
          <a:noFill/>
          <a:ln>
            <a:noFill/>
          </a:ln>
        </p:spPr>
      </p:pic>
      <p:pic>
        <p:nvPicPr>
          <p:cNvPr id="226" name="Google Shape;226;p31"/>
          <p:cNvPicPr preferRelativeResize="0"/>
          <p:nvPr/>
        </p:nvPicPr>
        <p:blipFill>
          <a:blip r:embed="rId3">
            <a:alphaModFix/>
          </a:blip>
          <a:stretch>
            <a:fillRect/>
          </a:stretch>
        </p:blipFill>
        <p:spPr>
          <a:xfrm>
            <a:off x="5813047" y="215170"/>
            <a:ext cx="486764" cy="368952"/>
          </a:xfrm>
          <a:prstGeom prst="rect">
            <a:avLst/>
          </a:prstGeom>
          <a:noFill/>
          <a:ln>
            <a:noFill/>
          </a:ln>
        </p:spPr>
      </p:pic>
      <p:pic>
        <p:nvPicPr>
          <p:cNvPr id="227" name="Google Shape;227;p31"/>
          <p:cNvPicPr preferRelativeResize="0"/>
          <p:nvPr/>
        </p:nvPicPr>
        <p:blipFill>
          <a:blip r:embed="rId3">
            <a:alphaModFix/>
          </a:blip>
          <a:stretch>
            <a:fillRect/>
          </a:stretch>
        </p:blipFill>
        <p:spPr>
          <a:xfrm>
            <a:off x="531633" y="4092570"/>
            <a:ext cx="486764" cy="368952"/>
          </a:xfrm>
          <a:prstGeom prst="rect">
            <a:avLst/>
          </a:prstGeom>
          <a:noFill/>
          <a:ln>
            <a:noFill/>
          </a:ln>
        </p:spPr>
      </p:pic>
      <p:pic>
        <p:nvPicPr>
          <p:cNvPr id="228" name="Google Shape;228;p31"/>
          <p:cNvPicPr preferRelativeResize="0"/>
          <p:nvPr/>
        </p:nvPicPr>
        <p:blipFill>
          <a:blip r:embed="rId3">
            <a:alphaModFix/>
          </a:blip>
          <a:stretch>
            <a:fillRect/>
          </a:stretch>
        </p:blipFill>
        <p:spPr>
          <a:xfrm>
            <a:off x="3946575" y="2189307"/>
            <a:ext cx="486764" cy="368952"/>
          </a:xfrm>
          <a:prstGeom prst="rect">
            <a:avLst/>
          </a:prstGeom>
          <a:noFill/>
          <a:ln>
            <a:noFill/>
          </a:ln>
        </p:spPr>
      </p:pic>
      <p:pic>
        <p:nvPicPr>
          <p:cNvPr id="229" name="Google Shape;229;p31"/>
          <p:cNvPicPr preferRelativeResize="0"/>
          <p:nvPr/>
        </p:nvPicPr>
        <p:blipFill>
          <a:blip r:embed="rId3">
            <a:alphaModFix/>
          </a:blip>
          <a:stretch>
            <a:fillRect/>
          </a:stretch>
        </p:blipFill>
        <p:spPr>
          <a:xfrm>
            <a:off x="6806253" y="769492"/>
            <a:ext cx="486764" cy="368952"/>
          </a:xfrm>
          <a:prstGeom prst="rect">
            <a:avLst/>
          </a:prstGeom>
          <a:noFill/>
          <a:ln>
            <a:noFill/>
          </a:ln>
        </p:spPr>
      </p:pic>
      <p:pic>
        <p:nvPicPr>
          <p:cNvPr id="230" name="Google Shape;230;p31"/>
          <p:cNvPicPr preferRelativeResize="0"/>
          <p:nvPr/>
        </p:nvPicPr>
        <p:blipFill>
          <a:blip r:embed="rId3">
            <a:alphaModFix/>
          </a:blip>
          <a:stretch>
            <a:fillRect/>
          </a:stretch>
        </p:blipFill>
        <p:spPr>
          <a:xfrm>
            <a:off x="8061878" y="2612767"/>
            <a:ext cx="486764" cy="368952"/>
          </a:xfrm>
          <a:prstGeom prst="rect">
            <a:avLst/>
          </a:prstGeom>
          <a:noFill/>
          <a:ln>
            <a:noFill/>
          </a:ln>
        </p:spPr>
      </p:pic>
      <p:pic>
        <p:nvPicPr>
          <p:cNvPr id="231" name="Google Shape;231;p31"/>
          <p:cNvPicPr preferRelativeResize="0"/>
          <p:nvPr/>
        </p:nvPicPr>
        <p:blipFill>
          <a:blip r:embed="rId3">
            <a:alphaModFix/>
          </a:blip>
          <a:stretch>
            <a:fillRect/>
          </a:stretch>
        </p:blipFill>
        <p:spPr>
          <a:xfrm>
            <a:off x="7369403" y="3543060"/>
            <a:ext cx="486764" cy="368952"/>
          </a:xfrm>
          <a:prstGeom prst="rect">
            <a:avLst/>
          </a:prstGeom>
          <a:noFill/>
          <a:ln>
            <a:noFill/>
          </a:ln>
        </p:spPr>
      </p:pic>
      <p:pic>
        <p:nvPicPr>
          <p:cNvPr id="232" name="Google Shape;232;p31"/>
          <p:cNvPicPr preferRelativeResize="0"/>
          <p:nvPr/>
        </p:nvPicPr>
        <p:blipFill>
          <a:blip r:embed="rId3">
            <a:alphaModFix/>
          </a:blip>
          <a:stretch>
            <a:fillRect/>
          </a:stretch>
        </p:blipFill>
        <p:spPr>
          <a:xfrm>
            <a:off x="6532580" y="2397933"/>
            <a:ext cx="486764" cy="368952"/>
          </a:xfrm>
          <a:prstGeom prst="rect">
            <a:avLst/>
          </a:prstGeom>
          <a:noFill/>
          <a:ln>
            <a:noFill/>
          </a:ln>
        </p:spPr>
      </p:pic>
      <p:pic>
        <p:nvPicPr>
          <p:cNvPr id="233" name="Google Shape;233;p31"/>
          <p:cNvPicPr preferRelativeResize="0"/>
          <p:nvPr/>
        </p:nvPicPr>
        <p:blipFill>
          <a:blip r:embed="rId3">
            <a:alphaModFix/>
          </a:blip>
          <a:stretch>
            <a:fillRect/>
          </a:stretch>
        </p:blipFill>
        <p:spPr>
          <a:xfrm>
            <a:off x="5467056" y="3543055"/>
            <a:ext cx="486764" cy="368952"/>
          </a:xfrm>
          <a:prstGeom prst="rect">
            <a:avLst/>
          </a:prstGeom>
          <a:noFill/>
          <a:ln>
            <a:noFill/>
          </a:ln>
        </p:spPr>
      </p:pic>
      <p:pic>
        <p:nvPicPr>
          <p:cNvPr id="234" name="Google Shape;234;p31"/>
          <p:cNvPicPr preferRelativeResize="0"/>
          <p:nvPr/>
        </p:nvPicPr>
        <p:blipFill>
          <a:blip r:embed="rId3">
            <a:alphaModFix/>
          </a:blip>
          <a:stretch>
            <a:fillRect/>
          </a:stretch>
        </p:blipFill>
        <p:spPr>
          <a:xfrm>
            <a:off x="7614547" y="1403583"/>
            <a:ext cx="486764" cy="368952"/>
          </a:xfrm>
          <a:prstGeom prst="rect">
            <a:avLst/>
          </a:prstGeom>
          <a:noFill/>
          <a:ln>
            <a:noFill/>
          </a:ln>
        </p:spPr>
      </p:pic>
      <p:pic>
        <p:nvPicPr>
          <p:cNvPr id="235" name="Google Shape;235;p31"/>
          <p:cNvPicPr preferRelativeResize="0"/>
          <p:nvPr/>
        </p:nvPicPr>
        <p:blipFill>
          <a:blip r:embed="rId3">
            <a:alphaModFix/>
          </a:blip>
          <a:stretch>
            <a:fillRect/>
          </a:stretch>
        </p:blipFill>
        <p:spPr>
          <a:xfrm>
            <a:off x="8455275" y="4092570"/>
            <a:ext cx="486764" cy="368952"/>
          </a:xfrm>
          <a:prstGeom prst="rect">
            <a:avLst/>
          </a:prstGeom>
          <a:noFill/>
          <a:ln>
            <a:noFill/>
          </a:ln>
        </p:spPr>
      </p:pic>
      <p:pic>
        <p:nvPicPr>
          <p:cNvPr id="236" name="Google Shape;236;p31"/>
          <p:cNvPicPr preferRelativeResize="0"/>
          <p:nvPr/>
        </p:nvPicPr>
        <p:blipFill>
          <a:blip r:embed="rId3">
            <a:alphaModFix/>
          </a:blip>
          <a:stretch>
            <a:fillRect/>
          </a:stretch>
        </p:blipFill>
        <p:spPr>
          <a:xfrm>
            <a:off x="8559778" y="432467"/>
            <a:ext cx="486764" cy="368952"/>
          </a:xfrm>
          <a:prstGeom prst="rect">
            <a:avLst/>
          </a:prstGeom>
          <a:noFill/>
          <a:ln>
            <a:noFill/>
          </a:ln>
        </p:spPr>
      </p:pic>
      <p:pic>
        <p:nvPicPr>
          <p:cNvPr id="237" name="Google Shape;237;p31"/>
          <p:cNvPicPr preferRelativeResize="0"/>
          <p:nvPr/>
        </p:nvPicPr>
        <p:blipFill>
          <a:blip r:embed="rId3">
            <a:alphaModFix/>
          </a:blip>
          <a:stretch>
            <a:fillRect/>
          </a:stretch>
        </p:blipFill>
        <p:spPr>
          <a:xfrm>
            <a:off x="2124097" y="4092570"/>
            <a:ext cx="486764" cy="368952"/>
          </a:xfrm>
          <a:prstGeom prst="rect">
            <a:avLst/>
          </a:prstGeom>
          <a:noFill/>
          <a:ln>
            <a:noFill/>
          </a:ln>
        </p:spPr>
      </p:pic>
      <p:pic>
        <p:nvPicPr>
          <p:cNvPr id="238" name="Google Shape;238;p31"/>
          <p:cNvPicPr preferRelativeResize="0"/>
          <p:nvPr/>
        </p:nvPicPr>
        <p:blipFill>
          <a:blip r:embed="rId3">
            <a:alphaModFix/>
          </a:blip>
          <a:stretch>
            <a:fillRect/>
          </a:stretch>
        </p:blipFill>
        <p:spPr>
          <a:xfrm>
            <a:off x="6342031" y="4026405"/>
            <a:ext cx="486764" cy="368952"/>
          </a:xfrm>
          <a:prstGeom prst="rect">
            <a:avLst/>
          </a:prstGeom>
          <a:noFill/>
          <a:ln>
            <a:noFill/>
          </a:ln>
        </p:spPr>
      </p:pic>
      <p:pic>
        <p:nvPicPr>
          <p:cNvPr id="239" name="Google Shape;239;p31"/>
          <p:cNvPicPr preferRelativeResize="0"/>
          <p:nvPr/>
        </p:nvPicPr>
        <p:blipFill>
          <a:blip r:embed="rId3">
            <a:alphaModFix/>
          </a:blip>
          <a:stretch>
            <a:fillRect/>
          </a:stretch>
        </p:blipFill>
        <p:spPr>
          <a:xfrm>
            <a:off x="5713056" y="1641630"/>
            <a:ext cx="486764" cy="3689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2"/>
          <p:cNvPicPr preferRelativeResize="0"/>
          <p:nvPr/>
        </p:nvPicPr>
        <p:blipFill>
          <a:blip r:embed="rId3">
            <a:alphaModFix/>
          </a:blip>
          <a:stretch>
            <a:fillRect/>
          </a:stretch>
        </p:blipFill>
        <p:spPr>
          <a:xfrm>
            <a:off x="3462975" y="145986"/>
            <a:ext cx="693800" cy="867238"/>
          </a:xfrm>
          <a:prstGeom prst="rect">
            <a:avLst/>
          </a:prstGeom>
          <a:noFill/>
          <a:ln>
            <a:noFill/>
          </a:ln>
        </p:spPr>
      </p:pic>
      <p:pic>
        <p:nvPicPr>
          <p:cNvPr id="245" name="Google Shape;245;p32"/>
          <p:cNvPicPr preferRelativeResize="0"/>
          <p:nvPr/>
        </p:nvPicPr>
        <p:blipFill>
          <a:blip r:embed="rId3">
            <a:alphaModFix/>
          </a:blip>
          <a:stretch>
            <a:fillRect/>
          </a:stretch>
        </p:blipFill>
        <p:spPr>
          <a:xfrm>
            <a:off x="3462975" y="1166140"/>
            <a:ext cx="693800" cy="867238"/>
          </a:xfrm>
          <a:prstGeom prst="rect">
            <a:avLst/>
          </a:prstGeom>
          <a:noFill/>
          <a:ln>
            <a:noFill/>
          </a:ln>
        </p:spPr>
      </p:pic>
      <p:pic>
        <p:nvPicPr>
          <p:cNvPr id="246" name="Google Shape;246;p32"/>
          <p:cNvPicPr preferRelativeResize="0"/>
          <p:nvPr/>
        </p:nvPicPr>
        <p:blipFill>
          <a:blip r:embed="rId3">
            <a:alphaModFix/>
          </a:blip>
          <a:stretch>
            <a:fillRect/>
          </a:stretch>
        </p:blipFill>
        <p:spPr>
          <a:xfrm>
            <a:off x="3462975" y="2186294"/>
            <a:ext cx="693800" cy="867238"/>
          </a:xfrm>
          <a:prstGeom prst="rect">
            <a:avLst/>
          </a:prstGeom>
          <a:noFill/>
          <a:ln>
            <a:noFill/>
          </a:ln>
        </p:spPr>
      </p:pic>
      <p:pic>
        <p:nvPicPr>
          <p:cNvPr id="247" name="Google Shape;247;p32"/>
          <p:cNvPicPr preferRelativeResize="0"/>
          <p:nvPr/>
        </p:nvPicPr>
        <p:blipFill>
          <a:blip r:embed="rId3">
            <a:alphaModFix/>
          </a:blip>
          <a:stretch>
            <a:fillRect/>
          </a:stretch>
        </p:blipFill>
        <p:spPr>
          <a:xfrm>
            <a:off x="3462975" y="3186822"/>
            <a:ext cx="693800" cy="867238"/>
          </a:xfrm>
          <a:prstGeom prst="rect">
            <a:avLst/>
          </a:prstGeom>
          <a:noFill/>
          <a:ln>
            <a:noFill/>
          </a:ln>
        </p:spPr>
      </p:pic>
      <p:pic>
        <p:nvPicPr>
          <p:cNvPr id="248" name="Google Shape;248;p32"/>
          <p:cNvPicPr preferRelativeResize="0"/>
          <p:nvPr/>
        </p:nvPicPr>
        <p:blipFill>
          <a:blip r:embed="rId4">
            <a:alphaModFix/>
          </a:blip>
          <a:stretch>
            <a:fillRect/>
          </a:stretch>
        </p:blipFill>
        <p:spPr>
          <a:xfrm>
            <a:off x="5156199" y="437777"/>
            <a:ext cx="524826" cy="388081"/>
          </a:xfrm>
          <a:prstGeom prst="rect">
            <a:avLst/>
          </a:prstGeom>
          <a:noFill/>
          <a:ln>
            <a:noFill/>
          </a:ln>
        </p:spPr>
      </p:pic>
      <p:pic>
        <p:nvPicPr>
          <p:cNvPr id="249" name="Google Shape;249;p32"/>
          <p:cNvPicPr preferRelativeResize="0"/>
          <p:nvPr/>
        </p:nvPicPr>
        <p:blipFill>
          <a:blip r:embed="rId4">
            <a:alphaModFix/>
          </a:blip>
          <a:stretch>
            <a:fillRect/>
          </a:stretch>
        </p:blipFill>
        <p:spPr>
          <a:xfrm>
            <a:off x="5156199" y="1465024"/>
            <a:ext cx="524826" cy="388081"/>
          </a:xfrm>
          <a:prstGeom prst="rect">
            <a:avLst/>
          </a:prstGeom>
          <a:noFill/>
          <a:ln>
            <a:noFill/>
          </a:ln>
        </p:spPr>
      </p:pic>
      <p:pic>
        <p:nvPicPr>
          <p:cNvPr id="250" name="Google Shape;250;p32"/>
          <p:cNvPicPr preferRelativeResize="0"/>
          <p:nvPr/>
        </p:nvPicPr>
        <p:blipFill>
          <a:blip r:embed="rId4">
            <a:alphaModFix/>
          </a:blip>
          <a:stretch>
            <a:fillRect/>
          </a:stretch>
        </p:blipFill>
        <p:spPr>
          <a:xfrm>
            <a:off x="5156199" y="2492261"/>
            <a:ext cx="524826" cy="388081"/>
          </a:xfrm>
          <a:prstGeom prst="rect">
            <a:avLst/>
          </a:prstGeom>
          <a:noFill/>
          <a:ln>
            <a:noFill/>
          </a:ln>
        </p:spPr>
      </p:pic>
      <p:pic>
        <p:nvPicPr>
          <p:cNvPr id="251" name="Google Shape;251;p32"/>
          <p:cNvPicPr preferRelativeResize="0"/>
          <p:nvPr/>
        </p:nvPicPr>
        <p:blipFill>
          <a:blip r:embed="rId4">
            <a:alphaModFix/>
          </a:blip>
          <a:stretch>
            <a:fillRect/>
          </a:stretch>
        </p:blipFill>
        <p:spPr>
          <a:xfrm>
            <a:off x="5156199" y="3426402"/>
            <a:ext cx="524826" cy="388081"/>
          </a:xfrm>
          <a:prstGeom prst="rect">
            <a:avLst/>
          </a:prstGeom>
          <a:noFill/>
          <a:ln>
            <a:noFill/>
          </a:ln>
        </p:spPr>
      </p:pic>
      <p:cxnSp>
        <p:nvCxnSpPr>
          <p:cNvPr id="252" name="Google Shape;252;p32"/>
          <p:cNvCxnSpPr/>
          <p:nvPr/>
        </p:nvCxnSpPr>
        <p:spPr>
          <a:xfrm>
            <a:off x="4255894" y="631811"/>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253" name="Google Shape;253;p32"/>
          <p:cNvCxnSpPr/>
          <p:nvPr/>
        </p:nvCxnSpPr>
        <p:spPr>
          <a:xfrm>
            <a:off x="4255894" y="1702922"/>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254" name="Google Shape;254;p32"/>
          <p:cNvCxnSpPr/>
          <p:nvPr/>
        </p:nvCxnSpPr>
        <p:spPr>
          <a:xfrm>
            <a:off x="4255894" y="2689158"/>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255" name="Google Shape;255;p32"/>
          <p:cNvCxnSpPr/>
          <p:nvPr/>
        </p:nvCxnSpPr>
        <p:spPr>
          <a:xfrm>
            <a:off x="4255894" y="3607868"/>
            <a:ext cx="801300" cy="0"/>
          </a:xfrm>
          <a:prstGeom prst="straightConnector1">
            <a:avLst/>
          </a:prstGeom>
          <a:noFill/>
          <a:ln w="28575" cap="flat" cmpd="sng">
            <a:solidFill>
              <a:srgbClr val="00B0F0"/>
            </a:solidFill>
            <a:prstDash val="solid"/>
            <a:round/>
            <a:headEnd type="none" w="med" len="med"/>
            <a:tailEnd type="none" w="med" len="med"/>
          </a:ln>
        </p:spPr>
      </p:cxnSp>
      <p:pic>
        <p:nvPicPr>
          <p:cNvPr id="256" name="Google Shape;256;p32"/>
          <p:cNvPicPr preferRelativeResize="0"/>
          <p:nvPr/>
        </p:nvPicPr>
        <p:blipFill>
          <a:blip r:embed="rId3">
            <a:alphaModFix/>
          </a:blip>
          <a:stretch>
            <a:fillRect/>
          </a:stretch>
        </p:blipFill>
        <p:spPr>
          <a:xfrm>
            <a:off x="3462975" y="4130272"/>
            <a:ext cx="693800" cy="867238"/>
          </a:xfrm>
          <a:prstGeom prst="rect">
            <a:avLst/>
          </a:prstGeom>
          <a:noFill/>
          <a:ln>
            <a:noFill/>
          </a:ln>
        </p:spPr>
      </p:pic>
      <p:pic>
        <p:nvPicPr>
          <p:cNvPr id="257" name="Google Shape;257;p32"/>
          <p:cNvPicPr preferRelativeResize="0"/>
          <p:nvPr/>
        </p:nvPicPr>
        <p:blipFill>
          <a:blip r:embed="rId4">
            <a:alphaModFix/>
          </a:blip>
          <a:stretch>
            <a:fillRect/>
          </a:stretch>
        </p:blipFill>
        <p:spPr>
          <a:xfrm>
            <a:off x="5156199" y="4369852"/>
            <a:ext cx="524826" cy="388081"/>
          </a:xfrm>
          <a:prstGeom prst="rect">
            <a:avLst/>
          </a:prstGeom>
          <a:noFill/>
          <a:ln>
            <a:noFill/>
          </a:ln>
        </p:spPr>
      </p:pic>
      <p:cxnSp>
        <p:nvCxnSpPr>
          <p:cNvPr id="258" name="Google Shape;258;p32"/>
          <p:cNvCxnSpPr/>
          <p:nvPr/>
        </p:nvCxnSpPr>
        <p:spPr>
          <a:xfrm>
            <a:off x="4255894" y="4551318"/>
            <a:ext cx="801300" cy="0"/>
          </a:xfrm>
          <a:prstGeom prst="straightConnector1">
            <a:avLst/>
          </a:prstGeom>
          <a:noFill/>
          <a:ln w="28575" cap="flat" cmpd="sng">
            <a:solidFill>
              <a:srgbClr val="00B0F0"/>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3"/>
          <p:cNvPicPr preferRelativeResize="0"/>
          <p:nvPr/>
        </p:nvPicPr>
        <p:blipFill>
          <a:blip r:embed="rId3">
            <a:alphaModFix/>
          </a:blip>
          <a:stretch>
            <a:fillRect/>
          </a:stretch>
        </p:blipFill>
        <p:spPr>
          <a:xfrm>
            <a:off x="3462975" y="144624"/>
            <a:ext cx="693800" cy="867238"/>
          </a:xfrm>
          <a:prstGeom prst="rect">
            <a:avLst/>
          </a:prstGeom>
          <a:noFill/>
          <a:ln>
            <a:noFill/>
          </a:ln>
        </p:spPr>
      </p:pic>
      <p:pic>
        <p:nvPicPr>
          <p:cNvPr id="264" name="Google Shape;264;p33"/>
          <p:cNvPicPr preferRelativeResize="0"/>
          <p:nvPr/>
        </p:nvPicPr>
        <p:blipFill>
          <a:blip r:embed="rId3">
            <a:alphaModFix/>
          </a:blip>
          <a:stretch>
            <a:fillRect/>
          </a:stretch>
        </p:blipFill>
        <p:spPr>
          <a:xfrm>
            <a:off x="3462975" y="1164778"/>
            <a:ext cx="693800" cy="867238"/>
          </a:xfrm>
          <a:prstGeom prst="rect">
            <a:avLst/>
          </a:prstGeom>
          <a:noFill/>
          <a:ln>
            <a:noFill/>
          </a:ln>
        </p:spPr>
      </p:pic>
      <p:pic>
        <p:nvPicPr>
          <p:cNvPr id="265" name="Google Shape;265;p33"/>
          <p:cNvPicPr preferRelativeResize="0"/>
          <p:nvPr/>
        </p:nvPicPr>
        <p:blipFill>
          <a:blip r:embed="rId3">
            <a:alphaModFix/>
          </a:blip>
          <a:stretch>
            <a:fillRect/>
          </a:stretch>
        </p:blipFill>
        <p:spPr>
          <a:xfrm>
            <a:off x="3462975" y="2184932"/>
            <a:ext cx="693800" cy="867238"/>
          </a:xfrm>
          <a:prstGeom prst="rect">
            <a:avLst/>
          </a:prstGeom>
          <a:noFill/>
          <a:ln>
            <a:noFill/>
          </a:ln>
        </p:spPr>
      </p:pic>
      <p:pic>
        <p:nvPicPr>
          <p:cNvPr id="266" name="Google Shape;266;p33"/>
          <p:cNvPicPr preferRelativeResize="0"/>
          <p:nvPr/>
        </p:nvPicPr>
        <p:blipFill>
          <a:blip r:embed="rId3">
            <a:alphaModFix/>
          </a:blip>
          <a:stretch>
            <a:fillRect/>
          </a:stretch>
        </p:blipFill>
        <p:spPr>
          <a:xfrm>
            <a:off x="3462975" y="3185460"/>
            <a:ext cx="693800" cy="867238"/>
          </a:xfrm>
          <a:prstGeom prst="rect">
            <a:avLst/>
          </a:prstGeom>
          <a:noFill/>
          <a:ln>
            <a:noFill/>
          </a:ln>
        </p:spPr>
      </p:pic>
      <p:pic>
        <p:nvPicPr>
          <p:cNvPr id="267" name="Google Shape;267;p33"/>
          <p:cNvPicPr preferRelativeResize="0"/>
          <p:nvPr/>
        </p:nvPicPr>
        <p:blipFill>
          <a:blip r:embed="rId4">
            <a:alphaModFix/>
          </a:blip>
          <a:stretch>
            <a:fillRect/>
          </a:stretch>
        </p:blipFill>
        <p:spPr>
          <a:xfrm>
            <a:off x="5156199" y="436414"/>
            <a:ext cx="524826" cy="388081"/>
          </a:xfrm>
          <a:prstGeom prst="rect">
            <a:avLst/>
          </a:prstGeom>
          <a:noFill/>
          <a:ln>
            <a:noFill/>
          </a:ln>
        </p:spPr>
      </p:pic>
      <p:pic>
        <p:nvPicPr>
          <p:cNvPr id="268" name="Google Shape;268;p33"/>
          <p:cNvPicPr preferRelativeResize="0"/>
          <p:nvPr/>
        </p:nvPicPr>
        <p:blipFill>
          <a:blip r:embed="rId4">
            <a:alphaModFix/>
          </a:blip>
          <a:stretch>
            <a:fillRect/>
          </a:stretch>
        </p:blipFill>
        <p:spPr>
          <a:xfrm>
            <a:off x="5156199" y="1463662"/>
            <a:ext cx="524826" cy="388081"/>
          </a:xfrm>
          <a:prstGeom prst="rect">
            <a:avLst/>
          </a:prstGeom>
          <a:noFill/>
          <a:ln>
            <a:noFill/>
          </a:ln>
        </p:spPr>
      </p:pic>
      <p:pic>
        <p:nvPicPr>
          <p:cNvPr id="269" name="Google Shape;269;p33"/>
          <p:cNvPicPr preferRelativeResize="0"/>
          <p:nvPr/>
        </p:nvPicPr>
        <p:blipFill>
          <a:blip r:embed="rId4">
            <a:alphaModFix/>
          </a:blip>
          <a:stretch>
            <a:fillRect/>
          </a:stretch>
        </p:blipFill>
        <p:spPr>
          <a:xfrm>
            <a:off x="5156199" y="2490898"/>
            <a:ext cx="524826" cy="388081"/>
          </a:xfrm>
          <a:prstGeom prst="rect">
            <a:avLst/>
          </a:prstGeom>
          <a:noFill/>
          <a:ln>
            <a:noFill/>
          </a:ln>
        </p:spPr>
      </p:pic>
      <p:pic>
        <p:nvPicPr>
          <p:cNvPr id="270" name="Google Shape;270;p33"/>
          <p:cNvPicPr preferRelativeResize="0"/>
          <p:nvPr/>
        </p:nvPicPr>
        <p:blipFill>
          <a:blip r:embed="rId4">
            <a:alphaModFix/>
          </a:blip>
          <a:stretch>
            <a:fillRect/>
          </a:stretch>
        </p:blipFill>
        <p:spPr>
          <a:xfrm>
            <a:off x="5156199" y="3425039"/>
            <a:ext cx="524826" cy="388081"/>
          </a:xfrm>
          <a:prstGeom prst="rect">
            <a:avLst/>
          </a:prstGeom>
          <a:noFill/>
          <a:ln>
            <a:noFill/>
          </a:ln>
        </p:spPr>
      </p:pic>
      <p:cxnSp>
        <p:nvCxnSpPr>
          <p:cNvPr id="271" name="Google Shape;271;p33"/>
          <p:cNvCxnSpPr/>
          <p:nvPr/>
        </p:nvCxnSpPr>
        <p:spPr>
          <a:xfrm>
            <a:off x="4255894" y="630449"/>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272" name="Google Shape;272;p33"/>
          <p:cNvCxnSpPr/>
          <p:nvPr/>
        </p:nvCxnSpPr>
        <p:spPr>
          <a:xfrm>
            <a:off x="4255894" y="1701559"/>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273" name="Google Shape;273;p33"/>
          <p:cNvCxnSpPr/>
          <p:nvPr/>
        </p:nvCxnSpPr>
        <p:spPr>
          <a:xfrm>
            <a:off x="4255894" y="2687795"/>
            <a:ext cx="801300" cy="0"/>
          </a:xfrm>
          <a:prstGeom prst="straightConnector1">
            <a:avLst/>
          </a:prstGeom>
          <a:noFill/>
          <a:ln w="28575" cap="flat" cmpd="sng">
            <a:solidFill>
              <a:srgbClr val="00B0F0"/>
            </a:solidFill>
            <a:prstDash val="solid"/>
            <a:round/>
            <a:headEnd type="none" w="med" len="med"/>
            <a:tailEnd type="none" w="med" len="med"/>
          </a:ln>
        </p:spPr>
      </p:cxnSp>
      <p:cxnSp>
        <p:nvCxnSpPr>
          <p:cNvPr id="274" name="Google Shape;274;p33"/>
          <p:cNvCxnSpPr/>
          <p:nvPr/>
        </p:nvCxnSpPr>
        <p:spPr>
          <a:xfrm>
            <a:off x="4255894" y="3606506"/>
            <a:ext cx="801300" cy="0"/>
          </a:xfrm>
          <a:prstGeom prst="straightConnector1">
            <a:avLst/>
          </a:prstGeom>
          <a:noFill/>
          <a:ln w="28575" cap="flat" cmpd="sng">
            <a:solidFill>
              <a:srgbClr val="00B0F0"/>
            </a:solidFill>
            <a:prstDash val="solid"/>
            <a:round/>
            <a:headEnd type="none" w="med" len="med"/>
            <a:tailEnd type="none" w="med" len="med"/>
          </a:ln>
        </p:spPr>
      </p:cxnSp>
      <p:pic>
        <p:nvPicPr>
          <p:cNvPr id="275" name="Google Shape;275;p33"/>
          <p:cNvPicPr preferRelativeResize="0"/>
          <p:nvPr/>
        </p:nvPicPr>
        <p:blipFill>
          <a:blip r:embed="rId3">
            <a:alphaModFix/>
          </a:blip>
          <a:stretch>
            <a:fillRect/>
          </a:stretch>
        </p:blipFill>
        <p:spPr>
          <a:xfrm>
            <a:off x="3462975" y="4128910"/>
            <a:ext cx="693800" cy="867238"/>
          </a:xfrm>
          <a:prstGeom prst="rect">
            <a:avLst/>
          </a:prstGeom>
          <a:noFill/>
          <a:ln>
            <a:noFill/>
          </a:ln>
        </p:spPr>
      </p:pic>
      <p:pic>
        <p:nvPicPr>
          <p:cNvPr id="276" name="Google Shape;276;p33"/>
          <p:cNvPicPr preferRelativeResize="0"/>
          <p:nvPr/>
        </p:nvPicPr>
        <p:blipFill>
          <a:blip r:embed="rId4">
            <a:alphaModFix/>
          </a:blip>
          <a:stretch>
            <a:fillRect/>
          </a:stretch>
        </p:blipFill>
        <p:spPr>
          <a:xfrm>
            <a:off x="5156199" y="4368489"/>
            <a:ext cx="524826" cy="388081"/>
          </a:xfrm>
          <a:prstGeom prst="rect">
            <a:avLst/>
          </a:prstGeom>
          <a:noFill/>
          <a:ln>
            <a:noFill/>
          </a:ln>
        </p:spPr>
      </p:pic>
      <p:cxnSp>
        <p:nvCxnSpPr>
          <p:cNvPr id="277" name="Google Shape;277;p33"/>
          <p:cNvCxnSpPr/>
          <p:nvPr/>
        </p:nvCxnSpPr>
        <p:spPr>
          <a:xfrm>
            <a:off x="4255894" y="4549956"/>
            <a:ext cx="801300" cy="0"/>
          </a:xfrm>
          <a:prstGeom prst="straightConnector1">
            <a:avLst/>
          </a:prstGeom>
          <a:noFill/>
          <a:ln w="28575" cap="flat" cmpd="sng">
            <a:solidFill>
              <a:srgbClr val="00B0F0"/>
            </a:solidFill>
            <a:prstDash val="solid"/>
            <a:round/>
            <a:headEnd type="none" w="med" len="med"/>
            <a:tailEnd type="none" w="med" len="med"/>
          </a:ln>
        </p:spPr>
      </p:cxnSp>
      <p:sp>
        <p:nvSpPr>
          <p:cNvPr id="278" name="Google Shape;278;p33"/>
          <p:cNvSpPr/>
          <p:nvPr/>
        </p:nvSpPr>
        <p:spPr>
          <a:xfrm flipH="1">
            <a:off x="5959700" y="354225"/>
            <a:ext cx="693900" cy="4608300"/>
          </a:xfrm>
          <a:prstGeom prst="leftBrace">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79" name="Google Shape;279;p33"/>
          <p:cNvSpPr/>
          <p:nvPr/>
        </p:nvSpPr>
        <p:spPr>
          <a:xfrm>
            <a:off x="2554225" y="354225"/>
            <a:ext cx="693900" cy="4608300"/>
          </a:xfrm>
          <a:prstGeom prst="leftBrace">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80" name="Google Shape;280;p33"/>
          <p:cNvSpPr txBox="1"/>
          <p:nvPr/>
        </p:nvSpPr>
        <p:spPr>
          <a:xfrm>
            <a:off x="6709825" y="2359050"/>
            <a:ext cx="18687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5 hats</a:t>
            </a:r>
            <a:endParaRPr sz="2300">
              <a:solidFill>
                <a:schemeClr val="accent3"/>
              </a:solidFill>
              <a:latin typeface="Proxima Nova"/>
              <a:ea typeface="Proxima Nova"/>
              <a:cs typeface="Proxima Nova"/>
              <a:sym typeface="Proxima Nova"/>
            </a:endParaRPr>
          </a:p>
        </p:txBody>
      </p:sp>
      <p:sp>
        <p:nvSpPr>
          <p:cNvPr id="281" name="Google Shape;281;p33"/>
          <p:cNvSpPr txBox="1"/>
          <p:nvPr/>
        </p:nvSpPr>
        <p:spPr>
          <a:xfrm>
            <a:off x="990900" y="2359050"/>
            <a:ext cx="18687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3"/>
                </a:solidFill>
                <a:latin typeface="Proxima Nova"/>
                <a:ea typeface="Proxima Nova"/>
                <a:cs typeface="Proxima Nova"/>
                <a:sym typeface="Proxima Nova"/>
              </a:rPr>
              <a:t>5 bunnies</a:t>
            </a:r>
            <a:endParaRPr sz="2300">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1217</TotalTime>
  <Words>2802</Words>
  <Application>Microsoft Macintosh PowerPoint</Application>
  <PresentationFormat>On-screen Show (16:9)</PresentationFormat>
  <Paragraphs>225</Paragraphs>
  <Slides>60</Slides>
  <Notes>59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Roboto</vt:lpstr>
      <vt:lpstr>Arial</vt:lpstr>
      <vt:lpstr>Proxima Nova</vt:lpstr>
      <vt:lpstr>Helvetica</vt:lpstr>
      <vt:lpstr>Simple Light</vt:lpstr>
      <vt:lpstr>Spearmint</vt:lpstr>
      <vt:lpstr>‘Five’ is the number of bunnies and hats: Children’s understanding of cardinal extension and exact number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Children’s Understanding of Numbers &amp; Counting </vt:lpstr>
      <vt:lpstr>Children’s Understanding of Numbers &amp; Counting </vt:lpstr>
      <vt:lpstr>Children’s Understanding of Numbers &amp; Counting </vt:lpstr>
      <vt:lpstr>Children’s Understanding of Numbers &amp; Counting </vt:lpstr>
      <vt:lpstr>Children’s Understanding of Numbers &amp; Counting </vt:lpstr>
      <vt:lpstr>Children’s Understanding of Numbers &amp; Counting </vt:lpstr>
      <vt:lpstr>Children’s Understanding of Numbers &amp; Counting </vt:lpstr>
      <vt:lpstr>Children’s Understanding of Numbers &amp; Counting </vt:lpstr>
      <vt:lpstr>So… where does understanding of cardinal extension arise?</vt:lpstr>
      <vt:lpstr>H1: Understanding of cardinal extension arises when the first number words are acquired</vt:lpstr>
      <vt:lpstr>PowerPoint Presentation</vt:lpstr>
      <vt:lpstr>Study 1: When do children understand cardinal extension?</vt:lpstr>
      <vt:lpstr>Study 1: When do children understand cardinal extension?</vt:lpstr>
      <vt:lpstr>Study 1: When do children understand cardinal extension?</vt:lpstr>
      <vt:lpstr>Study 1: When do children understand cardinal extension?</vt:lpstr>
      <vt:lpstr>Study 1: When do children understand cardinal extension?</vt:lpstr>
      <vt:lpstr>Study 1: When do children understand cardinal extension?</vt:lpstr>
      <vt:lpstr>Study 1: When do children understand cardinal extension?</vt:lpstr>
      <vt:lpstr>Study 1: When do children understand cardinal extension?</vt:lpstr>
      <vt:lpstr>Study 1: When do children understand cardinal extension?</vt:lpstr>
      <vt:lpstr>Study 1: When do children understand cardinal extension?</vt:lpstr>
      <vt:lpstr>Study 1: When do children understand cardinal extension?</vt:lpstr>
      <vt:lpstr>Study 1: When do children understand cardinal extension?</vt:lpstr>
      <vt:lpstr>Recap: CP knowers understand cardinal extension, while subset knowers don’t.</vt:lpstr>
      <vt:lpstr>Recap: CP knowers understand cardinal extension, while subset knowers don’t.</vt:lpstr>
      <vt:lpstr>Recap: CP knowers understand cardinal extension, while subset knowers don’t.</vt:lpstr>
      <vt:lpstr>Recap: CP knowers understand cardinal extension, while subset knowers don’t.</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Study 2: Is CP knowers’ success in cardinal extension based on exact equality?</vt:lpstr>
      <vt:lpstr>Results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 Khuyen</cp:lastModifiedBy>
  <cp:revision>3</cp:revision>
  <dcterms:modified xsi:type="dcterms:W3CDTF">2025-01-03T16:29:13Z</dcterms:modified>
</cp:coreProperties>
</file>